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1" roundtripDataSignature="AMtx7miBceXiF3wqo+HgNPpAGBwW+SrA/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ugusto Salazar Silva"/>
  <p:cmAuthor clrIdx="1" id="1" initials="" lastIdx="2" name="Franklin Enmanuel Zabaleta Tor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3T14:24:51.724">
    <p:pos x="430" y="950"/>
    <p:text>formato</p:text>
    <p:extLst>
      <p:ext uri="{C676402C-5697-4E1C-873F-D02D1690AC5C}">
        <p15:threadingInfo timeZoneBias="0"/>
      </p:ext>
      <p:ext uri="http://customooxmlschemas.google.com/">
        <go:slidesCustomData xmlns:go="http://customooxmlschemas.google.com/" commentPostId="AAAAOfwXgJ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9-23T12:57:07.167">
    <p:pos x="2923" y="2022"/>
    <p:text>dev_dependencies:
[tabulacion]test: ^1.17.10</p:text>
    <p:extLst>
      <p:ext uri="{C676402C-5697-4E1C-873F-D02D1690AC5C}">
        <p15:threadingInfo timeZoneBias="0"/>
      </p:ext>
      <p:ext uri="http://customooxmlschemas.google.com/">
        <go:slidesCustomData xmlns:go="http://customooxmlschemas.google.com/" commentPostId="AAAAPNc9eKo"/>
      </p:ext>
    </p:extLst>
  </p:cm>
  <p:cm authorId="1" idx="2" dt="2021-09-23T12:55:24.119">
    <p:pos x="298" y="2022"/>
    <p:text>@camaranto@uninorte.edu.co aqui el comando de instalacion: $ flutter pub add test --dev
_Assigned to Carlos Andres Conrado Amaranto_</p:text>
    <p:extLst>
      <p:ext uri="{C676402C-5697-4E1C-873F-D02D1690AC5C}">
        <p15:threadingInfo timeZoneBias="0"/>
      </p:ext>
      <p:ext uri="http://customooxmlschemas.google.com/">
        <go:slidesCustomData xmlns:go="http://customooxmlschemas.google.com/" commentPostId="AAAAPNc9eKk"/>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8-23T14:27:10.872">
    <p:pos x="6000" y="0"/>
    <p:text>Incluir un segundo ejemplo, las diapositivas deben dar valor agregado sobre la documentación de flutter</p:text>
    <p:extLst>
      <p:ext uri="{C676402C-5697-4E1C-873F-D02D1690AC5C}">
        <p15:threadingInfo timeZoneBias="0"/>
      </p:ext>
      <p:ext uri="http://customooxmlschemas.google.com/">
        <go:slidesCustomData xmlns:go="http://customooxmlschemas.google.com/" commentPostId="AAAAOfwXgKA"/>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8-23T14:26:29.807">
    <p:pos x="6000" y="0"/>
    <p:text>En todas las diapositivas falta mejorar la transición entre temas</p:text>
    <p:extLst>
      <p:ext uri="{C676402C-5697-4E1C-873F-D02D1690AC5C}">
        <p15:threadingInfo timeZoneBias="0"/>
      </p:ext>
      <p:ext uri="http://customooxmlschemas.google.com/">
        <go:slidesCustomData xmlns:go="http://customooxmlschemas.google.com/" commentPostId="AAAAOfwXgJ8"/>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8-23T14:29:32.795">
    <p:pos x="402" y="892"/>
    <p:text>Este tipo de texto es muy complicado para un profesor</p:text>
    <p:extLst>
      <p:ext uri="{C676402C-5697-4E1C-873F-D02D1690AC5C}">
        <p15:threadingInfo timeZoneBias="0"/>
      </p:ext>
      <p:ext uri="http://customooxmlschemas.google.com/">
        <go:slidesCustomData xmlns:go="http://customooxmlschemas.google.com/" commentPostId="AAAAOfwXgK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8-23T14:31:41.767">
    <p:pos x="6000" y="0"/>
    <p:text>falta findByKey, findByWidget.. tienes que revisar con más cuidado la documentación y evitar que el texto sea solo una traducción del mismo</p:text>
    <p:extLst>
      <p:ext uri="{C676402C-5697-4E1C-873F-D02D1690AC5C}">
        <p15:threadingInfo timeZoneBias="0"/>
      </p:ext>
      <p:ext uri="http://customooxmlschemas.google.com/">
        <go:slidesCustomData xmlns:go="http://customooxmlschemas.google.com/" commentPostId="AAAAOfwXgKI"/>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8-23T14:38:21.387">
    <p:pos x="6000" y="0"/>
    <p:text>Falta la parte de CI,, integración con Github</p:text>
    <p:extLst>
      <p:ext uri="{C676402C-5697-4E1C-873F-D02D1690AC5C}">
        <p15:threadingInfo timeZoneBias="0"/>
      </p:ext>
      <p:ext uri="http://customooxmlschemas.google.com/">
        <go:slidesCustomData xmlns:go="http://customooxmlschemas.google.com/" commentPostId="AAAAOfwXgK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a0ba12c3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a0ba12c3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a0ba12c3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ea0ba12c3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0ba12c3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ea0ba12c3d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a0ba12c3d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ea0ba12c3d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a0ba12c3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ea0ba12c3d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8682efe3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e8682efe3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a0ba12c3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ea0ba12c3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a0ba12c3d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ea0ba12c3d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a0ba12c3d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ea0ba12c3d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a0ba12c3d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ea0ba12c3d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a0ba12c3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ea0ba12c3d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a0ba12c3d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ea0ba12c3d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a0ba12c3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ea0ba12c3d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8682efe3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e8682efe3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8682efe3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e8682efe3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8682efe35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e8682efe35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a0ba12c3d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ea0ba12c3d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a0ba12c3d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gea0ba12c3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8682efe3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8682efe3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a0ba12c3d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ea0ba12c3d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a0ba12c3d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ea0ba12c3d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8682efe3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e8682efe35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8682efe35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e8682efe35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a0ba12c3d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ea0ba12c3d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a0ba12c3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gea0ba12c3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0ba12c3d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ea0ba12c3d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a0ba12c3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ea0ba12c3d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a0ba12c3d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ea0ba12c3d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a0ba12c3d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gea0ba12c3d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a0ba12c3d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gea0ba12c3d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8682efe3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e8682efe3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8682efe35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e8682efe35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8682efe3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e8682efe35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8682efe3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e8682efe35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8682efe3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e8682efe35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8682efe35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ge8682efe35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8682efe3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ge8682efe3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8682efe3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ge8682efe35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8682efe3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e8682efe35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8682efe35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ge8682efe35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682efe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8682efe3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8682efe3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ge8682efe35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8682efe35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e8682efe35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8682efe35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e8682efe35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243f979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f243f9793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a0ba12c3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ea0ba12c3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a0ba12c3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ea0ba12c3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a0ba12c3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ea0ba12c3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a0ba12c3d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ea0ba12c3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0"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7.jp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4.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5.xml"/><Relationship Id="rId4" Type="http://schemas.openxmlformats.org/officeDocument/2006/relationships/image" Target="../media/image7.jp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6.xml"/><Relationship Id="rId4" Type="http://schemas.openxmlformats.org/officeDocument/2006/relationships/image" Target="../media/image7.jp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jpg"/><Relationship Id="rId4" Type="http://schemas.openxmlformats.org/officeDocument/2006/relationships/image" Target="../media/image20.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jp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jp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jp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comments" Target="../comments/comment7.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jp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jpg"/><Relationship Id="rId4" Type="http://schemas.openxmlformats.org/officeDocument/2006/relationships/hyperlink" Target="https://console.firebase.google.com/u/0/?pli=1" TargetMode="External"/><Relationship Id="rId5"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jpg"/><Relationship Id="rId4" Type="http://schemas.openxmlformats.org/officeDocument/2006/relationships/image" Target="../media/image29.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jpg"/><Relationship Id="rId4" Type="http://schemas.openxmlformats.org/officeDocument/2006/relationships/image" Target="../media/image31.png"/><Relationship Id="rId5"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jp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jp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jp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jp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7.jp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999350" y="883350"/>
            <a:ext cx="36123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a0ba12c3d_0_41"/>
          <p:cNvSpPr txBox="1"/>
          <p:nvPr/>
        </p:nvSpPr>
        <p:spPr>
          <a:xfrm>
            <a:off x="1002400" y="816350"/>
            <a:ext cx="71805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pruebas:Unitarias</a:t>
            </a:r>
            <a:endParaRPr b="1" sz="3000">
              <a:solidFill>
                <a:srgbClr val="E83464"/>
              </a:solidFill>
            </a:endParaRPr>
          </a:p>
        </p:txBody>
      </p:sp>
      <p:sp>
        <p:nvSpPr>
          <p:cNvPr id="201" name="Google Shape;201;gea0ba12c3d_0_41"/>
          <p:cNvSpPr txBox="1"/>
          <p:nvPr/>
        </p:nvSpPr>
        <p:spPr>
          <a:xfrm>
            <a:off x="958225" y="1416900"/>
            <a:ext cx="7047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una clase para probarla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Luego, necesitas una “unidad” para probar. Recuerda: “unidad” es un nombre elegante para una función, método o clase. En este ejemplo, creamos una clase Counter dentro del archivo lib/counter.dart. Será responsable de incrementar y disminuir un value comenzando en 0.</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02" name="Google Shape;202;gea0ba12c3d_0_41"/>
          <p:cNvPicPr preferRelativeResize="0"/>
          <p:nvPr/>
        </p:nvPicPr>
        <p:blipFill>
          <a:blip r:embed="rId4">
            <a:alphaModFix/>
          </a:blip>
          <a:stretch>
            <a:fillRect/>
          </a:stretch>
        </p:blipFill>
        <p:spPr>
          <a:xfrm>
            <a:off x="2875150" y="2789850"/>
            <a:ext cx="2981100" cy="184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gea0ba12c3d_0_50"/>
          <p:cNvSpPr txBox="1"/>
          <p:nvPr/>
        </p:nvSpPr>
        <p:spPr>
          <a:xfrm>
            <a:off x="910200" y="816350"/>
            <a:ext cx="72729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Unitarias</a:t>
            </a:r>
            <a:endParaRPr b="1" sz="3000">
              <a:solidFill>
                <a:srgbClr val="E83464"/>
              </a:solidFill>
            </a:endParaRPr>
          </a:p>
        </p:txBody>
      </p:sp>
      <p:sp>
        <p:nvSpPr>
          <p:cNvPr id="208" name="Google Shape;208;gea0ba12c3d_0_50"/>
          <p:cNvSpPr txBox="1"/>
          <p:nvPr/>
        </p:nvSpPr>
        <p:spPr>
          <a:xfrm>
            <a:off x="879450" y="1416900"/>
            <a:ext cx="7125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un test para nuestra clase</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Dentro del archivo counter_test.dart , escribe la primera prueba unitaria. Las pruebas se definen utilizando la función de alto nivel test, y puedes verificar si los resultados son correctos utilizando la función de alto nivel expect. Ambas funciones provienen del paquete test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09" name="Google Shape;209;gea0ba12c3d_0_50"/>
          <p:cNvPicPr preferRelativeResize="0"/>
          <p:nvPr/>
        </p:nvPicPr>
        <p:blipFill>
          <a:blip r:embed="rId4">
            <a:alphaModFix/>
          </a:blip>
          <a:stretch>
            <a:fillRect/>
          </a:stretch>
        </p:blipFill>
        <p:spPr>
          <a:xfrm>
            <a:off x="2746500" y="2747700"/>
            <a:ext cx="3177200" cy="2150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213" name="Shape 213"/>
        <p:cNvGrpSpPr/>
        <p:nvPr/>
      </p:nvGrpSpPr>
      <p:grpSpPr>
        <a:xfrm>
          <a:off x="0" y="0"/>
          <a:ext cx="0" cy="0"/>
          <a:chOff x="0" y="0"/>
          <a:chExt cx="0" cy="0"/>
        </a:xfrm>
      </p:grpSpPr>
      <p:sp>
        <p:nvSpPr>
          <p:cNvPr id="214" name="Google Shape;214;gea0ba12c3d_0_5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2700">
                <a:solidFill>
                  <a:srgbClr val="E83464"/>
                </a:solidFill>
              </a:rPr>
              <a:t>Plan de pruebas:Unitarias</a:t>
            </a:r>
            <a:endParaRPr b="1" sz="2700">
              <a:solidFill>
                <a:srgbClr val="E83464"/>
              </a:solidFill>
            </a:endParaRPr>
          </a:p>
        </p:txBody>
      </p:sp>
      <p:sp>
        <p:nvSpPr>
          <p:cNvPr id="215" name="Google Shape;215;gea0ba12c3d_0_58"/>
          <p:cNvSpPr txBox="1"/>
          <p:nvPr/>
        </p:nvSpPr>
        <p:spPr>
          <a:xfrm>
            <a:off x="734750" y="1651275"/>
            <a:ext cx="3682200" cy="2927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Combina múltiples tests en un grupo</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Si tienes varias pruebas que están relacionadas entre sí, puede ser útil combinarlas utilizando la función group proporcionada por el paquete test .</a:t>
            </a:r>
            <a:endParaRPr>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9144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16" name="Google Shape;216;gea0ba12c3d_0_58"/>
          <p:cNvPicPr preferRelativeResize="0"/>
          <p:nvPr/>
        </p:nvPicPr>
        <p:blipFill>
          <a:blip r:embed="rId5">
            <a:alphaModFix/>
          </a:blip>
          <a:stretch>
            <a:fillRect/>
          </a:stretch>
        </p:blipFill>
        <p:spPr>
          <a:xfrm>
            <a:off x="5016875" y="955825"/>
            <a:ext cx="2881325" cy="315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ea0ba12c3d_0_66"/>
          <p:cNvSpPr txBox="1"/>
          <p:nvPr/>
        </p:nvSpPr>
        <p:spPr>
          <a:xfrm>
            <a:off x="1104850" y="816350"/>
            <a:ext cx="70782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Unitarias</a:t>
            </a:r>
            <a:endParaRPr b="1" sz="3000">
              <a:solidFill>
                <a:srgbClr val="E83464"/>
              </a:solidFill>
            </a:endParaRPr>
          </a:p>
        </p:txBody>
      </p:sp>
      <p:sp>
        <p:nvSpPr>
          <p:cNvPr id="222" name="Google Shape;222;gea0ba12c3d_0_66"/>
          <p:cNvSpPr txBox="1"/>
          <p:nvPr/>
        </p:nvSpPr>
        <p:spPr>
          <a:xfrm>
            <a:off x="1104850" y="1518125"/>
            <a:ext cx="6900600" cy="2994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las pruebas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Ejecuta las pruebas usando el IDE IntelliJ o VSCode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Los plugins de Flutter para IntelliJ y VSCode admiten pruebas de ejecución. Esta suele ser la mejor opción al escribir pruebas porque proporciona el ciclo de retroalimentación más rápido y la capacidad de establecer breakpoints.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rPr lang="es">
                <a:solidFill>
                  <a:srgbClr val="3C63AB"/>
                </a:solidFill>
              </a:rPr>
              <a:t>VSCode:</a:t>
            </a:r>
            <a:endParaRPr>
              <a:solidFill>
                <a:srgbClr val="3C63AB"/>
              </a:solidFill>
            </a:endParaRPr>
          </a:p>
          <a:p>
            <a:pPr indent="-317500" lvl="0" marL="914400" marR="0" rtl="0" algn="just">
              <a:lnSpc>
                <a:spcPct val="90000"/>
              </a:lnSpc>
              <a:spcBef>
                <a:spcPts val="900"/>
              </a:spcBef>
              <a:spcAft>
                <a:spcPts val="0"/>
              </a:spcAft>
              <a:buClr>
                <a:srgbClr val="3C63AB"/>
              </a:buClr>
              <a:buSzPts val="1400"/>
              <a:buChar char="●"/>
            </a:pPr>
            <a:r>
              <a:rPr lang="es">
                <a:solidFill>
                  <a:srgbClr val="3C63AB"/>
                </a:solidFill>
              </a:rPr>
              <a:t>Abre el archivo counter_test.dart</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Selecciona el menú Debug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Haz clic en la opción Start Debugging</a:t>
            </a:r>
            <a:endParaRPr>
              <a:solidFill>
                <a:srgbClr val="3C63AB"/>
              </a:solidFill>
            </a:endParaRPr>
          </a:p>
          <a:p>
            <a:pPr indent="-317500" lvl="0" marL="914400" marR="0" rtl="0" algn="just">
              <a:lnSpc>
                <a:spcPct val="90000"/>
              </a:lnSpc>
              <a:spcBef>
                <a:spcPts val="0"/>
              </a:spcBef>
              <a:spcAft>
                <a:spcPts val="0"/>
              </a:spcAft>
              <a:buClr>
                <a:srgbClr val="3C63AB"/>
              </a:buClr>
              <a:buSzPts val="1400"/>
              <a:buChar char="●"/>
            </a:pPr>
            <a:r>
              <a:rPr lang="es">
                <a:solidFill>
                  <a:srgbClr val="3C63AB"/>
                </a:solidFill>
              </a:rPr>
              <a:t>Alternativamente, utiliza el atajo de teclado apropiado para tu plataforma.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226" name="Shape 226"/>
        <p:cNvGrpSpPr/>
        <p:nvPr/>
      </p:nvGrpSpPr>
      <p:grpSpPr>
        <a:xfrm>
          <a:off x="0" y="0"/>
          <a:ext cx="0" cy="0"/>
          <a:chOff x="0" y="0"/>
          <a:chExt cx="0" cy="0"/>
        </a:xfrm>
      </p:grpSpPr>
      <p:sp>
        <p:nvSpPr>
          <p:cNvPr id="227" name="Google Shape;227;gea0ba12c3d_0_74"/>
          <p:cNvSpPr txBox="1"/>
          <p:nvPr/>
        </p:nvSpPr>
        <p:spPr>
          <a:xfrm>
            <a:off x="1125350" y="816350"/>
            <a:ext cx="7057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Unitarias</a:t>
            </a:r>
            <a:endParaRPr b="1" sz="3000">
              <a:solidFill>
                <a:srgbClr val="E83464"/>
              </a:solidFill>
            </a:endParaRPr>
          </a:p>
        </p:txBody>
      </p:sp>
      <p:sp>
        <p:nvSpPr>
          <p:cNvPr id="228" name="Google Shape;228;gea0ba12c3d_0_74"/>
          <p:cNvSpPr txBox="1"/>
          <p:nvPr/>
        </p:nvSpPr>
        <p:spPr>
          <a:xfrm>
            <a:off x="1104850" y="1416900"/>
            <a:ext cx="69006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Ejecuta las pruebas:</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puedes usar una terminal para ejecutar nuestras pruebas ejecutando el siguiente comando desde la raíz del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rPr lang="es" sz="1700">
                <a:solidFill>
                  <a:srgbClr val="3C63AB"/>
                </a:solidFill>
                <a:latin typeface="Courier New"/>
                <a:ea typeface="Courier New"/>
                <a:cs typeface="Courier New"/>
                <a:sym typeface="Courier New"/>
              </a:rPr>
              <a:t>flutter test test/counter_test.dart</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ge8682efe35_0_5"/>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Widget test</a:t>
            </a:r>
            <a:r>
              <a:rPr b="1" lang="es" sz="3500">
                <a:solidFill>
                  <a:srgbClr val="E83464"/>
                </a:solidFill>
              </a:rPr>
              <a:t>.</a:t>
            </a:r>
            <a:endParaRPr b="1" sz="2800">
              <a:solidFill>
                <a:srgbClr val="E83464"/>
              </a:solidFill>
              <a:latin typeface="Arial"/>
              <a:ea typeface="Arial"/>
              <a:cs typeface="Arial"/>
              <a:sym typeface="Arial"/>
            </a:endParaRPr>
          </a:p>
        </p:txBody>
      </p:sp>
      <p:sp>
        <p:nvSpPr>
          <p:cNvPr id="234" name="Google Shape;234;ge8682efe35_0_5"/>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ea0ba12c3d_0_81"/>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Widgets</a:t>
            </a:r>
            <a:endParaRPr b="1" sz="3000">
              <a:solidFill>
                <a:srgbClr val="E83464"/>
              </a:solidFill>
            </a:endParaRPr>
          </a:p>
        </p:txBody>
      </p:sp>
      <p:sp>
        <p:nvSpPr>
          <p:cNvPr id="240" name="Google Shape;240;gea0ba12c3d_0_81"/>
          <p:cNvSpPr txBox="1"/>
          <p:nvPr/>
        </p:nvSpPr>
        <p:spPr>
          <a:xfrm>
            <a:off x="787225" y="1513100"/>
            <a:ext cx="7225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Un widget test (en otros frameworks de UI se conoce como component test) prueba un solo widget. El objetivo de una prueba de widgets es verificar que la UI del widget se vea e interactúe como se espera. Probar un widget implica múltiples clases y requiere un entorno de prueba que proporcione el contexto apropiado del ciclo de vida del widget.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Por ejemplo, el Widget que se está probando debería ser capaz de recibir y responder a las acciones y eventos del usuario, realizar el diseño e instanciar widgets child. Por lo tanto, un test de widgets es más completo que un test unitario. Sin embargo, al igual que una prueba unitaria, el entorno de una prueba de widgets se sustituye por una implementación mucho más simple que un sistema de UI completo.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ea0ba12c3d_0_89"/>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46" name="Google Shape;246;gea0ba12c3d_0_89"/>
          <p:cNvSpPr txBox="1"/>
          <p:nvPr/>
        </p:nvSpPr>
        <p:spPr>
          <a:xfrm>
            <a:off x="639150" y="1416900"/>
            <a:ext cx="69618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El paquete flutter_test provee las siguientes herramientas para probar los Widgets:</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La clase WidgetTester, nos permite construir e interactuar con los Widgets en un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 función testWidgets. Esta función creará automáticamente un nuevo WidgetTester por cada caso de prueba, y es utilizada en lugar de la función normal test.</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Clases Finder. Nos permiten buscar por Widgets en el entorno de pruebas.</a:t>
            </a:r>
            <a:endParaRPr sz="1500">
              <a:solidFill>
                <a:srgbClr val="3C63AB"/>
              </a:solidFill>
            </a:endParaRPr>
          </a:p>
          <a:p>
            <a:pPr indent="-323850" lvl="0" marL="457200" marR="0" rtl="0" algn="just">
              <a:lnSpc>
                <a:spcPct val="90000"/>
              </a:lnSpc>
              <a:spcBef>
                <a:spcPts val="1000"/>
              </a:spcBef>
              <a:spcAft>
                <a:spcPts val="0"/>
              </a:spcAft>
              <a:buClr>
                <a:srgbClr val="3C63AB"/>
              </a:buClr>
              <a:buSzPts val="1500"/>
              <a:buChar char="●"/>
            </a:pPr>
            <a:r>
              <a:rPr lang="es" sz="1500">
                <a:solidFill>
                  <a:srgbClr val="3C63AB"/>
                </a:solidFill>
              </a:rPr>
              <a:t>Las constantes Matcher específicas de los Widget, que nos ayudan a verificar si un Finder localiza un Widget o múltiples Widgets en el entorno de pruebas.</a:t>
            </a:r>
            <a:endParaRPr sz="1500">
              <a:solidFill>
                <a:srgbClr val="3C63AB"/>
              </a:solidFill>
            </a:endParaRPr>
          </a:p>
          <a:p>
            <a:pPr indent="0" lvl="0" marL="0" marR="0" rtl="0" algn="just">
              <a:lnSpc>
                <a:spcPct val="90000"/>
              </a:lnSpc>
              <a:spcBef>
                <a:spcPts val="10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gea0ba12c3d_0_10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Widgets</a:t>
            </a:r>
            <a:endParaRPr b="1" sz="3000">
              <a:solidFill>
                <a:srgbClr val="E83464"/>
              </a:solidFill>
            </a:endParaRPr>
          </a:p>
        </p:txBody>
      </p:sp>
      <p:sp>
        <p:nvSpPr>
          <p:cNvPr id="252" name="Google Shape;252;gea0ba12c3d_0_104"/>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Agregue la dependencia flutter_test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Antes de que podamos comenzar a escribir pruebas, necesitaremos incluir la dependencia, flutter_test en la sección dev_dependencies de nuestro archivo pubspec.yaml. Si crea un nuevo proyecto Flutter con las herramientas de línea de comando o el editor de código, esta dependencia ya debería estar en su lugar!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53" name="Google Shape;253;gea0ba12c3d_0_104"/>
          <p:cNvPicPr preferRelativeResize="0"/>
          <p:nvPr/>
        </p:nvPicPr>
        <p:blipFill>
          <a:blip r:embed="rId4">
            <a:alphaModFix/>
          </a:blip>
          <a:stretch>
            <a:fillRect/>
          </a:stretch>
        </p:blipFill>
        <p:spPr>
          <a:xfrm>
            <a:off x="2262875" y="2958525"/>
            <a:ext cx="3086950" cy="127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gea0ba12c3d_0_122"/>
          <p:cNvSpPr txBox="1"/>
          <p:nvPr/>
        </p:nvSpPr>
        <p:spPr>
          <a:xfrm>
            <a:off x="618650" y="964825"/>
            <a:ext cx="3993900" cy="8463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59" name="Google Shape;259;gea0ba12c3d_0_122"/>
          <p:cNvSpPr txBox="1"/>
          <p:nvPr/>
        </p:nvSpPr>
        <p:spPr>
          <a:xfrm>
            <a:off x="618650" y="1866700"/>
            <a:ext cx="3365400" cy="2645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 Widget para probar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 continuación, ¡tendremos que crear un widget que podamos probar! Para este procedimiento, crearemos un Widget que muestra un title y un message.</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0" name="Google Shape;260;gea0ba12c3d_0_122"/>
          <p:cNvPicPr preferRelativeResize="0"/>
          <p:nvPr/>
        </p:nvPicPr>
        <p:blipFill>
          <a:blip r:embed="rId4">
            <a:alphaModFix/>
          </a:blip>
          <a:stretch>
            <a:fillRect/>
          </a:stretch>
        </p:blipFill>
        <p:spPr>
          <a:xfrm>
            <a:off x="4090725" y="922075"/>
            <a:ext cx="3365400" cy="336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5</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DevOps y pruebas</a:t>
            </a:r>
            <a:endParaRPr b="1" sz="2800">
              <a:solidFill>
                <a:srgbClr val="E83464"/>
              </a:solidFill>
              <a:latin typeface="Arial"/>
              <a:ea typeface="Arial"/>
              <a:cs typeface="Arial"/>
              <a:sym typeface="Arial"/>
            </a:endParaRPr>
          </a:p>
        </p:txBody>
      </p:sp>
      <p:sp>
        <p:nvSpPr>
          <p:cNvPr id="150" name="Google Shape;150;p2"/>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264" name="Shape 264"/>
        <p:cNvGrpSpPr/>
        <p:nvPr/>
      </p:nvGrpSpPr>
      <p:grpSpPr>
        <a:xfrm>
          <a:off x="0" y="0"/>
          <a:ext cx="0" cy="0"/>
          <a:chOff x="0" y="0"/>
          <a:chExt cx="0" cy="0"/>
        </a:xfrm>
      </p:grpSpPr>
      <p:sp>
        <p:nvSpPr>
          <p:cNvPr id="265" name="Google Shape;265;gea0ba12c3d_0_13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2900">
                <a:solidFill>
                  <a:srgbClr val="E83464"/>
                </a:solidFill>
              </a:rPr>
              <a:t>Plan de pruebas: Widgets</a:t>
            </a:r>
            <a:endParaRPr b="1" sz="2900">
              <a:solidFill>
                <a:srgbClr val="E83464"/>
              </a:solidFill>
            </a:endParaRPr>
          </a:p>
        </p:txBody>
      </p:sp>
      <p:sp>
        <p:nvSpPr>
          <p:cNvPr id="266" name="Google Shape;266;gea0ba12c3d_0_132"/>
          <p:cNvSpPr txBox="1"/>
          <p:nvPr/>
        </p:nvSpPr>
        <p:spPr>
          <a:xfrm>
            <a:off x="639150" y="1416900"/>
            <a:ext cx="7366200" cy="1684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Cree una prueba testWidgets</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tenemos un Widget para probar, ¡podemos comenzar a escribir nuestra primera prueba! Para comenzar, usaremos la </a:t>
            </a:r>
            <a:r>
              <a:rPr lang="es">
                <a:solidFill>
                  <a:srgbClr val="3C63AB"/>
                </a:solidFill>
                <a:extLst>
                  <a:ext uri="http://customooxmlschemas.google.com/">
                    <go:slidesCustomData xmlns:go="http://customooxmlschemas.google.com/" textRoundtripDataId="1"/>
                  </a:ext>
                </a:extLst>
              </a:rPr>
              <a:t>función</a:t>
            </a:r>
            <a:r>
              <a:rPr lang="es">
                <a:solidFill>
                  <a:srgbClr val="3C63AB"/>
                </a:solidFill>
              </a:rPr>
              <a:t> testWidgets proporcionada por el paquete flutter_test para definir una prueba. La función testWidgets nos permitirá definir un Widget de prueba y creará un WidgetTester para que podamos trabajar con él.</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Nuestra prueba verificará que MyWidget muestre el título y el mensaje especificado.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67" name="Google Shape;267;gea0ba12c3d_0_132"/>
          <p:cNvPicPr preferRelativeResize="0"/>
          <p:nvPr/>
        </p:nvPicPr>
        <p:blipFill>
          <a:blip r:embed="rId5">
            <a:alphaModFix/>
          </a:blip>
          <a:stretch>
            <a:fillRect/>
          </a:stretch>
        </p:blipFill>
        <p:spPr>
          <a:xfrm>
            <a:off x="639150" y="2939025"/>
            <a:ext cx="5940651" cy="185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gea0ba12c3d_0_142"/>
          <p:cNvSpPr txBox="1"/>
          <p:nvPr/>
        </p:nvSpPr>
        <p:spPr>
          <a:xfrm>
            <a:off x="966550" y="816350"/>
            <a:ext cx="72165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73" name="Google Shape;273;gea0ba12c3d_0_142"/>
          <p:cNvSpPr txBox="1"/>
          <p:nvPr/>
        </p:nvSpPr>
        <p:spPr>
          <a:xfrm>
            <a:off x="966550" y="1416900"/>
            <a:ext cx="703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Construya el Widget usando el WidgetTester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queremos compilar MyWidget dentro del entorno de prueba. Para hacerlo, podemos usar el método pumpWidget proporcionado porWidgetTester. El método pumpWidget creará y renderizará el Widget que proporcionamos.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caso, crearemos una instancia de MyWidget que muestre “T” como título y “M” como mensaje.</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74" name="Google Shape;274;gea0ba12c3d_0_142"/>
          <p:cNvPicPr preferRelativeResize="0"/>
          <p:nvPr/>
        </p:nvPicPr>
        <p:blipFill>
          <a:blip r:embed="rId4">
            <a:alphaModFix/>
          </a:blip>
          <a:stretch>
            <a:fillRect/>
          </a:stretch>
        </p:blipFill>
        <p:spPr>
          <a:xfrm>
            <a:off x="966550" y="3094925"/>
            <a:ext cx="6004750" cy="150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ea0ba12c3d_0_151"/>
          <p:cNvSpPr txBox="1"/>
          <p:nvPr/>
        </p:nvSpPr>
        <p:spPr>
          <a:xfrm>
            <a:off x="1028025" y="816350"/>
            <a:ext cx="71550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80" name="Google Shape;280;gea0ba12c3d_0_151"/>
          <p:cNvSpPr txBox="1"/>
          <p:nvPr/>
        </p:nvSpPr>
        <p:spPr>
          <a:xfrm>
            <a:off x="1028025" y="1416900"/>
            <a:ext cx="6977400" cy="1735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Ahora que hemos creado nuestro Widget en el entorno de prueba, queremos buscar en el árbol de widgets el Text Widget title y el message utilizando un Finder. Esto nos permitirá verificar que ¡estamos mostrando esos Widgets correctamente!</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usaremos el método de alto nivel find proporcionado por el paquete flutter_test para crear nuestros Finders. Como sabemos que estamos buscando los widgets Text, podemos usar el método find.text.</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1" name="Google Shape;281;gea0ba12c3d_0_151"/>
          <p:cNvPicPr preferRelativeResize="0"/>
          <p:nvPr/>
        </p:nvPicPr>
        <p:blipFill>
          <a:blip r:embed="rId4">
            <a:alphaModFix/>
          </a:blip>
          <a:stretch>
            <a:fillRect/>
          </a:stretch>
        </p:blipFill>
        <p:spPr>
          <a:xfrm>
            <a:off x="1028025" y="3152400"/>
            <a:ext cx="4539274" cy="1855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e8682efe35_0_1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87" name="Google Shape;287;ge8682efe35_0_15"/>
          <p:cNvSpPr txBox="1"/>
          <p:nvPr/>
        </p:nvSpPr>
        <p:spPr>
          <a:xfrm>
            <a:off x="961425" y="1416900"/>
            <a:ext cx="7044000" cy="1837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Busque nuestro Widget usando un Finder:</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algunos casos, es posible que queramos encontrar un Widget basado en la clave que se le ha proporcionado. Esto puede ser útil si estamos mostrando múltiples instancias del mismo Widget. Por ejemplo, podríamos tener un ListView que muestra varios Text Widgets que contengan el mismo texto.</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En este caso, podemos proporcionar una Key para cada Widget en la lista. Esto permitirá identificar de manera única un Widget específico, facilitando la búsqueda del Widget en el entorno de prueba.</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288" name="Google Shape;288;ge8682efe35_0_15"/>
          <p:cNvPicPr preferRelativeResize="0"/>
          <p:nvPr/>
        </p:nvPicPr>
        <p:blipFill>
          <a:blip r:embed="rId4">
            <a:alphaModFix/>
          </a:blip>
          <a:stretch>
            <a:fillRect/>
          </a:stretch>
        </p:blipFill>
        <p:spPr>
          <a:xfrm>
            <a:off x="961425" y="3351950"/>
            <a:ext cx="5000800" cy="159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ge8682efe35_0_2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294" name="Google Shape;294;ge8682efe35_0_23"/>
          <p:cNvSpPr txBox="1"/>
          <p:nvPr/>
        </p:nvSpPr>
        <p:spPr>
          <a:xfrm>
            <a:off x="756500" y="1416900"/>
            <a:ext cx="72489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Busque nuestro Widget usando un Finder:</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Por último, puede que nos interese localizar una instancia específica de un Widget. Por ejemplo, esto puede ser útil al crear Widgets que toman una propiedad child y queremos asegurarnos de que estamos renderizando el Widget child.</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295" name="Google Shape;295;ge8682efe35_0_23"/>
          <p:cNvPicPr preferRelativeResize="0"/>
          <p:nvPr/>
        </p:nvPicPr>
        <p:blipFill>
          <a:blip r:embed="rId4">
            <a:alphaModFix/>
          </a:blip>
          <a:stretch>
            <a:fillRect/>
          </a:stretch>
        </p:blipFill>
        <p:spPr>
          <a:xfrm>
            <a:off x="1541150" y="2613746"/>
            <a:ext cx="5567301" cy="159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e8682efe35_0_41"/>
          <p:cNvSpPr txBox="1"/>
          <p:nvPr/>
        </p:nvSpPr>
        <p:spPr>
          <a:xfrm>
            <a:off x="639150" y="1234350"/>
            <a:ext cx="3079200" cy="14364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301" name="Google Shape;301;ge8682efe35_0_41"/>
          <p:cNvSpPr txBox="1"/>
          <p:nvPr/>
        </p:nvSpPr>
        <p:spPr>
          <a:xfrm>
            <a:off x="639150" y="2865475"/>
            <a:ext cx="2677200" cy="13140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 completo</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02" name="Google Shape;302;ge8682efe35_0_41"/>
          <p:cNvPicPr preferRelativeResize="0"/>
          <p:nvPr/>
        </p:nvPicPr>
        <p:blipFill>
          <a:blip r:embed="rId4">
            <a:alphaModFix/>
          </a:blip>
          <a:stretch>
            <a:fillRect/>
          </a:stretch>
        </p:blipFill>
        <p:spPr>
          <a:xfrm>
            <a:off x="2859375" y="258350"/>
            <a:ext cx="4270074" cy="44131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06" name="Shape 306"/>
        <p:cNvGrpSpPr/>
        <p:nvPr/>
      </p:nvGrpSpPr>
      <p:grpSpPr>
        <a:xfrm>
          <a:off x="0" y="0"/>
          <a:ext cx="0" cy="0"/>
          <a:chOff x="0" y="0"/>
          <a:chExt cx="0" cy="0"/>
        </a:xfrm>
      </p:grpSpPr>
      <p:sp>
        <p:nvSpPr>
          <p:cNvPr id="307" name="Google Shape;307;gea0ba12c3d_0_160"/>
          <p:cNvSpPr txBox="1"/>
          <p:nvPr/>
        </p:nvSpPr>
        <p:spPr>
          <a:xfrm>
            <a:off x="828425" y="821475"/>
            <a:ext cx="73905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308" name="Google Shape;308;gea0ba12c3d_0_160"/>
          <p:cNvSpPr txBox="1"/>
          <p:nvPr/>
        </p:nvSpPr>
        <p:spPr>
          <a:xfrm>
            <a:off x="783825" y="1416900"/>
            <a:ext cx="7221600" cy="1154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Verificar que nuestro Widget </a:t>
            </a:r>
            <a:r>
              <a:rPr b="1" lang="es" sz="1700">
                <a:solidFill>
                  <a:srgbClr val="3C63AB"/>
                </a:solidFill>
              </a:rPr>
              <a:t>esté</a:t>
            </a:r>
            <a:r>
              <a:rPr b="1" lang="es" sz="1700">
                <a:solidFill>
                  <a:srgbClr val="3C63AB"/>
                </a:solidFill>
              </a:rPr>
              <a:t> trabajando usando un Matcher</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Finalmente, podemos verificar que los Text Widgets, title y message aparecen en la pantalla utilizando la constante Matcher proporcionada por flutter_test. Las clases Matcher son una parte fundamental del paquete test, y proporcionan una forma común de verificar que un valor determinado cumpla con nuestras expectativas.</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309" name="Google Shape;309;gea0ba12c3d_0_160"/>
          <p:cNvPicPr preferRelativeResize="0"/>
          <p:nvPr/>
        </p:nvPicPr>
        <p:blipFill>
          <a:blip r:embed="rId5">
            <a:alphaModFix/>
          </a:blip>
          <a:stretch>
            <a:fillRect/>
          </a:stretch>
        </p:blipFill>
        <p:spPr>
          <a:xfrm>
            <a:off x="783825" y="2687725"/>
            <a:ext cx="4477600" cy="233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gea0ba12c3d_0_169"/>
          <p:cNvSpPr txBox="1"/>
          <p:nvPr/>
        </p:nvSpPr>
        <p:spPr>
          <a:xfrm>
            <a:off x="675000" y="1326075"/>
            <a:ext cx="3779100" cy="9246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Widgets</a:t>
            </a:r>
            <a:endParaRPr b="1" sz="3000">
              <a:solidFill>
                <a:srgbClr val="E83464"/>
              </a:solidFill>
            </a:endParaRPr>
          </a:p>
        </p:txBody>
      </p:sp>
      <p:sp>
        <p:nvSpPr>
          <p:cNvPr id="315" name="Google Shape;315;gea0ba12c3d_0_169"/>
          <p:cNvSpPr txBox="1"/>
          <p:nvPr/>
        </p:nvSpPr>
        <p:spPr>
          <a:xfrm>
            <a:off x="752550" y="2342925"/>
            <a:ext cx="2393100" cy="1301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Ejemplo</a:t>
            </a:r>
            <a:r>
              <a:rPr b="1" lang="es" sz="1800">
                <a:solidFill>
                  <a:srgbClr val="3C63AB"/>
                </a:solidFill>
              </a:rPr>
              <a:t> completo</a:t>
            </a:r>
            <a:r>
              <a:rPr b="1" lang="es" sz="1800">
                <a:solidFill>
                  <a:srgbClr val="3C63AB"/>
                </a:solidFill>
              </a:rPr>
              <a:t>:</a:t>
            </a:r>
            <a:endParaRPr b="0" i="0" sz="1600" u="none" cap="none" strike="noStrike">
              <a:solidFill>
                <a:srgbClr val="3C63AB"/>
              </a:solidFill>
              <a:latin typeface="Arial"/>
              <a:ea typeface="Arial"/>
              <a:cs typeface="Arial"/>
              <a:sym typeface="Arial"/>
            </a:endParaRPr>
          </a:p>
        </p:txBody>
      </p:sp>
      <p:pic>
        <p:nvPicPr>
          <p:cNvPr id="316" name="Google Shape;316;gea0ba12c3d_0_169"/>
          <p:cNvPicPr preferRelativeResize="0"/>
          <p:nvPr/>
        </p:nvPicPr>
        <p:blipFill>
          <a:blip r:embed="rId4">
            <a:alphaModFix/>
          </a:blip>
          <a:stretch>
            <a:fillRect/>
          </a:stretch>
        </p:blipFill>
        <p:spPr>
          <a:xfrm>
            <a:off x="3874450" y="228600"/>
            <a:ext cx="3513298" cy="45054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ge8682efe35_0_1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de </a:t>
            </a:r>
            <a:r>
              <a:rPr b="1" lang="es" sz="3500">
                <a:solidFill>
                  <a:srgbClr val="E83464"/>
                </a:solidFill>
              </a:rPr>
              <a:t>integración</a:t>
            </a:r>
            <a:r>
              <a:rPr b="1" lang="es" sz="3500">
                <a:solidFill>
                  <a:srgbClr val="E83464"/>
                </a:solidFill>
              </a:rPr>
              <a:t>.</a:t>
            </a:r>
            <a:endParaRPr b="1" sz="2800">
              <a:solidFill>
                <a:srgbClr val="E83464"/>
              </a:solidFill>
              <a:latin typeface="Arial"/>
              <a:ea typeface="Arial"/>
              <a:cs typeface="Arial"/>
              <a:sym typeface="Arial"/>
            </a:endParaRPr>
          </a:p>
        </p:txBody>
      </p:sp>
      <p:sp>
        <p:nvSpPr>
          <p:cNvPr id="322" name="Google Shape;322;ge8682efe35_0_1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ea0ba12c3d_0_176"/>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a:t>
            </a:r>
            <a:endParaRPr b="1" sz="3000">
              <a:solidFill>
                <a:srgbClr val="E83464"/>
              </a:solidFill>
            </a:endParaRPr>
          </a:p>
        </p:txBody>
      </p:sp>
      <p:sp>
        <p:nvSpPr>
          <p:cNvPr id="328" name="Google Shape;328;gea0ba12c3d_0_176"/>
          <p:cNvSpPr txBox="1"/>
          <p:nvPr/>
        </p:nvSpPr>
        <p:spPr>
          <a:xfrm>
            <a:off x="725750" y="1416900"/>
            <a:ext cx="7279800" cy="28473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sz="1500">
                <a:solidFill>
                  <a:srgbClr val="3C63AB"/>
                </a:solidFill>
              </a:rPr>
              <a:t>Un integration test prueba una app completa o una gran parte de ella. El objetivo de una prueba de integración es verificar que todos los widgets y servicios que se están probando funcionan juntos de la forma esperada. Además, puedes usar pruebas de integración para verificar el rendimiento de tu aplicación.</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Generalmente, un integration test se ejecuta en un dispositivo real o en un emulador de SO, como iOS Simulator o Android Emulator. La aplicación bajo prueba se aísla típicamente del código del controlador de la prueba para evitar sesgar los resultados. Para crear este par de prueba, podemos usar el paquete flutter_driver. Proporciona herramientas para crear aplicaciones instrumentadas e impulsar esas aplicaciones desde una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6" name="Google Shape;156;p3"/>
          <p:cNvSpPr txBox="1"/>
          <p:nvPr>
            <p:ph idx="4294967295" type="body"/>
          </p:nvPr>
        </p:nvSpPr>
        <p:spPr>
          <a:xfrm>
            <a:off x="870550" y="1724375"/>
            <a:ext cx="7974600" cy="3489300"/>
          </a:xfrm>
          <a:prstGeom prst="rect">
            <a:avLst/>
          </a:prstGeom>
          <a:noFill/>
          <a:ln cap="flat" cmpd="sng" w="9525">
            <a:solidFill>
              <a:schemeClr val="dk1"/>
            </a:solidFill>
            <a:prstDash val="solid"/>
            <a:round/>
            <a:headEnd len="sm" w="sm" type="none"/>
            <a:tailEnd len="sm" w="sm" type="none"/>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flujo de trabajo eficiente para el desarrollo basado en herramientas de DevOps</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Crear un plan de pruebas</a:t>
            </a:r>
            <a:endParaRPr>
              <a:solidFill>
                <a:srgbClr val="3D63AB"/>
              </a:solidFill>
            </a:endParaRPr>
          </a:p>
          <a:p>
            <a:pPr indent="0" lvl="0" marL="457200" rtl="0" algn="l">
              <a:lnSpc>
                <a:spcPct val="90000"/>
              </a:lnSpc>
              <a:spcBef>
                <a:spcPts val="600"/>
              </a:spcBef>
              <a:spcAft>
                <a:spcPts val="0"/>
              </a:spcAft>
              <a:buSzPts val="1300"/>
              <a:buNone/>
            </a:pPr>
            <a:r>
              <a:t/>
            </a:r>
            <a:endParaRPr>
              <a:solidFill>
                <a:srgbClr val="3D63AB"/>
              </a:solidFill>
            </a:endParaRPr>
          </a:p>
          <a:p>
            <a:pPr indent="0" lvl="0" marL="0" rtl="0" algn="l">
              <a:lnSpc>
                <a:spcPct val="90000"/>
              </a:lnSpc>
              <a:spcBef>
                <a:spcPts val="600"/>
              </a:spcBef>
              <a:spcAft>
                <a:spcPts val="0"/>
              </a:spcAft>
              <a:buSzPts val="1300"/>
              <a:buNone/>
            </a:pPr>
            <a:r>
              <a:t/>
            </a:r>
            <a:endParaRPr>
              <a:solidFill>
                <a:srgbClr val="3D63AB"/>
              </a:solidFill>
              <a:latin typeface="Arial"/>
              <a:ea typeface="Arial"/>
              <a:cs typeface="Arial"/>
              <a:sym typeface="Arial"/>
            </a:endParaRPr>
          </a:p>
          <a:p>
            <a:pPr indent="0" lvl="0" marL="45720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a:p>
            <a:pPr indent="0" lvl="0" marL="0" rtl="0" algn="l">
              <a:lnSpc>
                <a:spcPct val="90000"/>
              </a:lnSpc>
              <a:spcBef>
                <a:spcPts val="600"/>
              </a:spcBef>
              <a:spcAft>
                <a:spcPts val="0"/>
              </a:spcAft>
              <a:buSzPts val="1300"/>
              <a:buNone/>
            </a:pPr>
            <a:r>
              <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ea0ba12c3d_0_186"/>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r>
              <a:rPr b="1" lang="es" sz="3000">
                <a:solidFill>
                  <a:srgbClr val="E83464"/>
                </a:solidFill>
              </a:rPr>
              <a:t> </a:t>
            </a:r>
            <a:endParaRPr b="1" sz="3000">
              <a:solidFill>
                <a:srgbClr val="E83464"/>
              </a:solidFill>
            </a:endParaRPr>
          </a:p>
        </p:txBody>
      </p:sp>
      <p:sp>
        <p:nvSpPr>
          <p:cNvPr id="334" name="Google Shape;334;gea0ba12c3d_0_186"/>
          <p:cNvSpPr txBox="1"/>
          <p:nvPr/>
        </p:nvSpPr>
        <p:spPr>
          <a:xfrm>
            <a:off x="761625" y="1416900"/>
            <a:ext cx="7151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una app para el test</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este ejemplo, haremos el test a la app counter producida por el comando flutter create. Esta app permite a un usuario hacer tap sobre un botón para aumentar un contador.</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Además, también tendremos que proporcionar una ValueKey a los widgets Text y FloatingActionButton. Esto nos permite identificar e interactuar con estos Widgets específicos dentro de la suite de tests.</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ge8682efe35_0_48"/>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ejemplo 2</a:t>
            </a:r>
            <a:endParaRPr b="1" sz="3000">
              <a:solidFill>
                <a:srgbClr val="E83464"/>
              </a:solidFill>
            </a:endParaRPr>
          </a:p>
        </p:txBody>
      </p:sp>
      <p:pic>
        <p:nvPicPr>
          <p:cNvPr id="340" name="Google Shape;340;ge8682efe35_0_48"/>
          <p:cNvPicPr preferRelativeResize="0"/>
          <p:nvPr/>
        </p:nvPicPr>
        <p:blipFill>
          <a:blip r:embed="rId4">
            <a:alphaModFix/>
          </a:blip>
          <a:stretch>
            <a:fillRect/>
          </a:stretch>
        </p:blipFill>
        <p:spPr>
          <a:xfrm>
            <a:off x="304800" y="1606850"/>
            <a:ext cx="3252391" cy="3097099"/>
          </a:xfrm>
          <a:prstGeom prst="rect">
            <a:avLst/>
          </a:prstGeom>
          <a:noFill/>
          <a:ln>
            <a:noFill/>
          </a:ln>
        </p:spPr>
      </p:pic>
      <p:pic>
        <p:nvPicPr>
          <p:cNvPr id="341" name="Google Shape;341;ge8682efe35_0_48"/>
          <p:cNvPicPr preferRelativeResize="0"/>
          <p:nvPr/>
        </p:nvPicPr>
        <p:blipFill>
          <a:blip r:embed="rId5">
            <a:alphaModFix/>
          </a:blip>
          <a:stretch>
            <a:fillRect/>
          </a:stretch>
        </p:blipFill>
        <p:spPr>
          <a:xfrm>
            <a:off x="3709599" y="1606850"/>
            <a:ext cx="3632279" cy="309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e8682efe35_0_57"/>
          <p:cNvSpPr txBox="1"/>
          <p:nvPr/>
        </p:nvSpPr>
        <p:spPr>
          <a:xfrm>
            <a:off x="519175" y="1844350"/>
            <a:ext cx="3698700" cy="5868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None/>
            </a:pPr>
            <a:r>
              <a:rPr b="1" lang="es" sz="3000">
                <a:solidFill>
                  <a:srgbClr val="E83464"/>
                </a:solidFill>
              </a:rPr>
              <a:t>Plan de pruebas: Integración ejemplo 2</a:t>
            </a:r>
            <a:endParaRPr b="1" sz="3000">
              <a:solidFill>
                <a:srgbClr val="E83464"/>
              </a:solidFill>
            </a:endParaRPr>
          </a:p>
        </p:txBody>
      </p:sp>
      <p:pic>
        <p:nvPicPr>
          <p:cNvPr id="347" name="Google Shape;347;ge8682efe35_0_57"/>
          <p:cNvPicPr preferRelativeResize="0"/>
          <p:nvPr/>
        </p:nvPicPr>
        <p:blipFill>
          <a:blip r:embed="rId4">
            <a:alphaModFix/>
          </a:blip>
          <a:stretch>
            <a:fillRect/>
          </a:stretch>
        </p:blipFill>
        <p:spPr>
          <a:xfrm>
            <a:off x="3907925" y="457200"/>
            <a:ext cx="3546525" cy="3767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gea0ba12c3d_0_20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53" name="Google Shape;353;gea0ba12c3d_0_207"/>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flutter_driver</a:t>
            </a:r>
            <a:r>
              <a:rPr b="1" lang="es" sz="1800">
                <a:solidFill>
                  <a:srgbClr val="3C63AB"/>
                </a:solidFill>
              </a:rPr>
              <a: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 continuación, necesitaremos el paquete flutter_driver para escribir el test de integración. Podemos agregar la dependencia flutter_driver a la sección dev_dependencies del archivo pubspec.yaml de nuestras apps.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También añadiremos la dependencia test para usar las funciones y aserciones actuales.</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54" name="Google Shape;354;gea0ba12c3d_0_207"/>
          <p:cNvPicPr preferRelativeResize="0"/>
          <p:nvPr/>
        </p:nvPicPr>
        <p:blipFill>
          <a:blip r:embed="rId4">
            <a:alphaModFix/>
          </a:blip>
          <a:stretch>
            <a:fillRect/>
          </a:stretch>
        </p:blipFill>
        <p:spPr>
          <a:xfrm>
            <a:off x="2323249" y="3063849"/>
            <a:ext cx="3135050" cy="15160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gea0ba12c3d_0_2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60" name="Google Shape;360;gea0ba12c3d_0_215"/>
          <p:cNvSpPr txBox="1"/>
          <p:nvPr/>
        </p:nvSpPr>
        <p:spPr>
          <a:xfrm>
            <a:off x="639150" y="1416900"/>
            <a:ext cx="7289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los archivos de test</a:t>
            </a:r>
            <a:r>
              <a:rPr b="1" lang="es" sz="1700">
                <a:solidFill>
                  <a:srgbClr val="3C63AB"/>
                </a:solidFill>
              </a:rPr>
              <a:t>: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primer archivo contiene una versión “instrumentada” de la app. La instrumentación nos permite “conducir” la aplicación y registrar perfiles de rendimiento desde la suite de test. A este archivo se le puede dar cualquier nombre que tenga sentido. Para este ejemplo, crea un archivo llamado test_driver/app.dart.</a:t>
            </a:r>
            <a:endParaRPr>
              <a:solidFill>
                <a:srgbClr val="3C63AB"/>
              </a:solidFill>
            </a:endParaRPr>
          </a:p>
          <a:p>
            <a:pPr indent="0" lvl="0" marL="457200" rtl="0" algn="just">
              <a:lnSpc>
                <a:spcPct val="90000"/>
              </a:lnSpc>
              <a:spcBef>
                <a:spcPts val="900"/>
              </a:spcBef>
              <a:spcAft>
                <a:spcPts val="0"/>
              </a:spcAft>
              <a:buNone/>
            </a:pPr>
            <a:r>
              <a:t/>
            </a:r>
            <a:endParaRPr>
              <a:solidFill>
                <a:srgbClr val="3C63AB"/>
              </a:solidFill>
            </a:endParaRPr>
          </a:p>
          <a:p>
            <a:pPr indent="-317500" lvl="0" marL="457200" rtl="0" algn="just">
              <a:lnSpc>
                <a:spcPct val="90000"/>
              </a:lnSpc>
              <a:spcBef>
                <a:spcPts val="900"/>
              </a:spcBef>
              <a:spcAft>
                <a:spcPts val="0"/>
              </a:spcAft>
              <a:buClr>
                <a:srgbClr val="3C63AB"/>
              </a:buClr>
              <a:buSzPts val="1400"/>
              <a:buAutoNum type="arabicPeriod"/>
            </a:pPr>
            <a:r>
              <a:rPr lang="es">
                <a:solidFill>
                  <a:srgbClr val="3C63AB"/>
                </a:solidFill>
              </a:rPr>
              <a:t>El segundo archivo contiene la suite test, que controla la aplicación y verifica que funcione como se esperaba. La suite de test puede registrar perfiles de rendimiento. El nombre del archivo de test debe corresponderse con el nombre del archivo que contiene la app instrumentada, con _test agregado al final. Por lo tanto, cree un segundo archivo llamado test_driver/app_test.dart.</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gea0ba12c3d_0_225"/>
          <p:cNvSpPr txBox="1"/>
          <p:nvPr/>
        </p:nvSpPr>
        <p:spPr>
          <a:xfrm>
            <a:off x="961425" y="816350"/>
            <a:ext cx="72216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66" name="Google Shape;366;gea0ba12c3d_0_225"/>
          <p:cNvSpPr txBox="1"/>
          <p:nvPr/>
        </p:nvSpPr>
        <p:spPr>
          <a:xfrm>
            <a:off x="961425" y="1416900"/>
            <a:ext cx="7044000" cy="16737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Crea los archivos de test: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 diferencia de los test unitarios y los test de widgets, las suits de test de integración no se ejecutan en el mismo proceso en el que la app está siendo probada. Por lo tanto, necesitamos crear dos archivos que residan en el mismo directorio. Por convención, el directorio se llama test_driver.</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Esto nos deja con la siguiente estructura de directorio:</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67" name="Google Shape;367;gea0ba12c3d_0_225"/>
          <p:cNvPicPr preferRelativeResize="0"/>
          <p:nvPr/>
        </p:nvPicPr>
        <p:blipFill>
          <a:blip r:embed="rId4">
            <a:alphaModFix/>
          </a:blip>
          <a:stretch>
            <a:fillRect/>
          </a:stretch>
        </p:blipFill>
        <p:spPr>
          <a:xfrm>
            <a:off x="2115030" y="3039500"/>
            <a:ext cx="2643400" cy="1867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gea0ba12c3d_0_234"/>
          <p:cNvSpPr txBox="1"/>
          <p:nvPr/>
        </p:nvSpPr>
        <p:spPr>
          <a:xfrm>
            <a:off x="1043375" y="816350"/>
            <a:ext cx="71397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a:t>
            </a:r>
            <a:endParaRPr b="1" sz="3000">
              <a:solidFill>
                <a:srgbClr val="E83464"/>
              </a:solidFill>
            </a:endParaRPr>
          </a:p>
        </p:txBody>
      </p:sp>
      <p:sp>
        <p:nvSpPr>
          <p:cNvPr id="373" name="Google Shape;373;gea0ba12c3d_0_234"/>
          <p:cNvSpPr txBox="1"/>
          <p:nvPr/>
        </p:nvSpPr>
        <p:spPr>
          <a:xfrm>
            <a:off x="1043375" y="1416900"/>
            <a:ext cx="6962100" cy="1561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 Instrumenta la app: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podemos instrumentar la app. Esto implicará dos pasos:</a:t>
            </a:r>
            <a:endParaRPr sz="1500">
              <a:solidFill>
                <a:srgbClr val="3C63AB"/>
              </a:solidFill>
            </a:endParaRPr>
          </a:p>
          <a:p>
            <a:pPr indent="-323850" lvl="0" marL="914400" rtl="0" algn="just">
              <a:lnSpc>
                <a:spcPct val="90000"/>
              </a:lnSpc>
              <a:spcBef>
                <a:spcPts val="900"/>
              </a:spcBef>
              <a:spcAft>
                <a:spcPts val="0"/>
              </a:spcAft>
              <a:buClr>
                <a:srgbClr val="3C63AB"/>
              </a:buClr>
              <a:buSzPts val="1500"/>
              <a:buChar char="●"/>
            </a:pPr>
            <a:r>
              <a:rPr lang="es" sz="1500">
                <a:solidFill>
                  <a:srgbClr val="3C63AB"/>
                </a:solidFill>
              </a:rPr>
              <a:t>Habilitar las extensiones del driver de flutter</a:t>
            </a:r>
            <a:endParaRPr sz="1500">
              <a:solidFill>
                <a:srgbClr val="3C63AB"/>
              </a:solidFill>
            </a:endParaRPr>
          </a:p>
          <a:p>
            <a:pPr indent="-323850" lvl="0" marL="914400" rtl="0" algn="just">
              <a:lnSpc>
                <a:spcPct val="90000"/>
              </a:lnSpc>
              <a:spcBef>
                <a:spcPts val="0"/>
              </a:spcBef>
              <a:spcAft>
                <a:spcPts val="0"/>
              </a:spcAft>
              <a:buClr>
                <a:srgbClr val="3C63AB"/>
              </a:buClr>
              <a:buSzPts val="1500"/>
              <a:buChar char="●"/>
            </a:pPr>
            <a:r>
              <a:rPr lang="es" sz="1500">
                <a:solidFill>
                  <a:srgbClr val="3C63AB"/>
                </a:solidFill>
              </a:rPr>
              <a:t>Ejecutar la app</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Agregaremos este código dentro del archivo test_driver/app.dart.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74" name="Google Shape;374;gea0ba12c3d_0_234"/>
          <p:cNvPicPr preferRelativeResize="0"/>
          <p:nvPr/>
        </p:nvPicPr>
        <p:blipFill>
          <a:blip r:embed="rId4">
            <a:alphaModFix/>
          </a:blip>
          <a:stretch>
            <a:fillRect/>
          </a:stretch>
        </p:blipFill>
        <p:spPr>
          <a:xfrm>
            <a:off x="1043375" y="3024550"/>
            <a:ext cx="4870677" cy="1913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gea0ba12c3d_0_243"/>
          <p:cNvSpPr txBox="1"/>
          <p:nvPr/>
        </p:nvSpPr>
        <p:spPr>
          <a:xfrm>
            <a:off x="920425" y="816350"/>
            <a:ext cx="7262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80" name="Google Shape;380;gea0ba12c3d_0_243"/>
          <p:cNvSpPr txBox="1"/>
          <p:nvPr/>
        </p:nvSpPr>
        <p:spPr>
          <a:xfrm>
            <a:off x="920425" y="1416900"/>
            <a:ext cx="70851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a:t>
            </a:r>
            <a:r>
              <a:rPr b="1" lang="es" sz="1800">
                <a:solidFill>
                  <a:srgbClr val="3C63AB"/>
                </a:solidFill>
              </a:rPr>
              <a:t>: </a:t>
            </a:r>
            <a:endParaRPr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Ahora que tenemos una app instrumentada, ¡podemos escribir tests para ella! Esto implica cuatro pasos: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323850" lvl="0" marL="457200" rtl="0" algn="just">
              <a:lnSpc>
                <a:spcPct val="90000"/>
              </a:lnSpc>
              <a:spcBef>
                <a:spcPts val="900"/>
              </a:spcBef>
              <a:spcAft>
                <a:spcPts val="0"/>
              </a:spcAft>
              <a:buClr>
                <a:srgbClr val="3C63AB"/>
              </a:buClr>
              <a:buSzPts val="1500"/>
              <a:buAutoNum type="arabicPeriod"/>
            </a:pPr>
            <a:r>
              <a:rPr lang="es" sz="1500">
                <a:solidFill>
                  <a:srgbClr val="3C63AB"/>
                </a:solidFill>
              </a:rPr>
              <a:t>Crea SeralizableFinders para localizar widgets específicos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Conéctate a la app antes de que nuestros tests ejecuten la función setUpAll</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Realiza el test a los escenarios importantes</a:t>
            </a:r>
            <a:endParaRPr sz="1500">
              <a:solidFill>
                <a:srgbClr val="3C63AB"/>
              </a:solidFill>
            </a:endParaRPr>
          </a:p>
          <a:p>
            <a:pPr indent="-323850" lvl="0" marL="457200" rtl="0" algn="just">
              <a:lnSpc>
                <a:spcPct val="90000"/>
              </a:lnSpc>
              <a:spcBef>
                <a:spcPts val="0"/>
              </a:spcBef>
              <a:spcAft>
                <a:spcPts val="0"/>
              </a:spcAft>
              <a:buClr>
                <a:srgbClr val="3C63AB"/>
              </a:buClr>
              <a:buSzPts val="1500"/>
              <a:buAutoNum type="arabicPeriod"/>
            </a:pPr>
            <a:r>
              <a:rPr lang="es" sz="1500">
                <a:solidFill>
                  <a:srgbClr val="3C63AB"/>
                </a:solidFill>
              </a:rPr>
              <a:t>Desconéctate desde la app en la función teardownAll al completar nuestros tests</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gea0ba12c3d_0_252"/>
          <p:cNvSpPr txBox="1"/>
          <p:nvPr/>
        </p:nvSpPr>
        <p:spPr>
          <a:xfrm>
            <a:off x="257075" y="1650875"/>
            <a:ext cx="3202500" cy="10968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86" name="Google Shape;386;gea0ba12c3d_0_252"/>
          <p:cNvSpPr txBox="1"/>
          <p:nvPr/>
        </p:nvSpPr>
        <p:spPr>
          <a:xfrm>
            <a:off x="896875" y="2898025"/>
            <a:ext cx="2249700" cy="5946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Escribe el test de integración: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387" name="Google Shape;387;gea0ba12c3d_0_252"/>
          <p:cNvPicPr preferRelativeResize="0"/>
          <p:nvPr/>
        </p:nvPicPr>
        <p:blipFill>
          <a:blip r:embed="rId4">
            <a:alphaModFix/>
          </a:blip>
          <a:stretch>
            <a:fillRect/>
          </a:stretch>
        </p:blipFill>
        <p:spPr>
          <a:xfrm>
            <a:off x="3522650" y="437950"/>
            <a:ext cx="3694800" cy="392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91" name="Shape 391"/>
        <p:cNvGrpSpPr/>
        <p:nvPr/>
      </p:nvGrpSpPr>
      <p:grpSpPr>
        <a:xfrm>
          <a:off x="0" y="0"/>
          <a:ext cx="0" cy="0"/>
          <a:chOff x="0" y="0"/>
          <a:chExt cx="0" cy="0"/>
        </a:xfrm>
      </p:grpSpPr>
      <p:sp>
        <p:nvSpPr>
          <p:cNvPr id="392" name="Google Shape;392;gea0ba12c3d_0_26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a:t>
            </a:r>
            <a:r>
              <a:rPr b="1" lang="es" sz="3000">
                <a:solidFill>
                  <a:srgbClr val="E83464"/>
                </a:solidFill>
              </a:rPr>
              <a:t>Integración</a:t>
            </a:r>
            <a:endParaRPr b="1" sz="3000">
              <a:solidFill>
                <a:srgbClr val="E83464"/>
              </a:solidFill>
            </a:endParaRPr>
          </a:p>
        </p:txBody>
      </p:sp>
      <p:sp>
        <p:nvSpPr>
          <p:cNvPr id="393" name="Google Shape;393;gea0ba12c3d_0_262"/>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Ejecuta el test de integración</a:t>
            </a:r>
            <a:r>
              <a:rPr b="1" lang="es" sz="1700">
                <a:solidFill>
                  <a:srgbClr val="3C63AB"/>
                </a:solidFill>
              </a:rPr>
              <a:t>: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una aplicación instrumentada y una suite de test, ¡podemos realizar los tests! En primer lugar, asegúrate de iniciar un emulador de Android, Simulador de iOS, o conectar tu ordenador a un dispositivo real iOS / Android.</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Luego, ejecuta el siguiente comando desde la raíz del proyecto:</a:t>
            </a:r>
            <a:endParaRPr>
              <a:solidFill>
                <a:srgbClr val="3C63AB"/>
              </a:solidFill>
            </a:endParaRPr>
          </a:p>
          <a:p>
            <a:pPr indent="0" lvl="0" marL="457200" rtl="0" algn="just">
              <a:lnSpc>
                <a:spcPct val="90000"/>
              </a:lnSpc>
              <a:spcBef>
                <a:spcPts val="900"/>
              </a:spcBef>
              <a:spcAft>
                <a:spcPts val="0"/>
              </a:spcAft>
              <a:buNone/>
            </a:pPr>
            <a:r>
              <a:rPr lang="es" sz="1600">
                <a:solidFill>
                  <a:srgbClr val="3C63AB"/>
                </a:solidFill>
                <a:latin typeface="Courier New"/>
                <a:ea typeface="Courier New"/>
                <a:cs typeface="Courier New"/>
                <a:sym typeface="Courier New"/>
              </a:rPr>
              <a:t>flutter drive --target=test_driver/app.dart</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Este comando:</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construye la app --target y la instala en el emulator / device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lanza la app</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ejecuta la suite de test app_test.dart localizada en el folder test_driver/</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a:t>
            </a:r>
            <a:endParaRPr b="1" sz="3000">
              <a:solidFill>
                <a:srgbClr val="E83464"/>
              </a:solidFill>
            </a:endParaRPr>
          </a:p>
        </p:txBody>
      </p:sp>
      <p:sp>
        <p:nvSpPr>
          <p:cNvPr id="162" name="Google Shape;162;p4"/>
          <p:cNvSpPr txBox="1"/>
          <p:nvPr/>
        </p:nvSpPr>
        <p:spPr>
          <a:xfrm>
            <a:off x="386925" y="1416900"/>
            <a:ext cx="7618500" cy="3095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Mientras más funciones tenga tu app, </a:t>
            </a:r>
            <a:r>
              <a:rPr lang="es" sz="1500">
                <a:solidFill>
                  <a:srgbClr val="3C63AB"/>
                </a:solidFill>
              </a:rPr>
              <a:t>más</a:t>
            </a:r>
            <a:r>
              <a:rPr lang="es" sz="1500">
                <a:solidFill>
                  <a:srgbClr val="3C63AB"/>
                </a:solidFill>
              </a:rPr>
              <a:t> difícil será </a:t>
            </a:r>
            <a:r>
              <a:rPr lang="es" sz="1500">
                <a:solidFill>
                  <a:srgbClr val="3C63AB"/>
                </a:solidFill>
              </a:rPr>
              <a:t>probar</a:t>
            </a:r>
            <a:r>
              <a:rPr lang="es" sz="1500">
                <a:solidFill>
                  <a:srgbClr val="3C63AB"/>
                </a:solidFill>
              </a:rPr>
              <a:t> manualmente. Un buen conjunto de pruebas automatizadas te ayudarán a asegurarte que tu app funcione correctamente antes de publicarla, mientras conservas tus funciones y corriges errores a mayor velocidad. Para esto se usan  3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Font typeface="Arial"/>
              <a:buChar char="●"/>
            </a:pPr>
            <a:r>
              <a:rPr lang="es" sz="1500">
                <a:solidFill>
                  <a:srgbClr val="3C63AB"/>
                </a:solidFill>
              </a:rPr>
              <a:t>Las pruebas unitarias que  son prácticas para verificar el comportamiento de una sola función, método o clase.</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widget test (en otros frameworks de UI se refieren a ellas como component test) prueba un único widget.</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Un integration test prueba una app completa o una gran parte de la app.</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ge8682efe35_0_64"/>
          <p:cNvSpPr txBox="1"/>
          <p:nvPr/>
        </p:nvSpPr>
        <p:spPr>
          <a:xfrm>
            <a:off x="644275" y="9495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399" name="Google Shape;399;ge8682efe35_0_64"/>
          <p:cNvSpPr txBox="1"/>
          <p:nvPr/>
        </p:nvSpPr>
        <p:spPr>
          <a:xfrm>
            <a:off x="720650" y="1550100"/>
            <a:ext cx="7289700" cy="2278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lang="es">
                <a:solidFill>
                  <a:srgbClr val="3C63AB"/>
                </a:solidFill>
              </a:rPr>
              <a:t>Los flujos de trabajo de GitHub nos permiten configurar servicios de integración continua que podemos completar utilizando las acciones predefinidas. Con ellas podemos construir, testear y desplegar nuestras aplicaciones, entre otras muchas cosas.</a:t>
            </a:r>
            <a:endParaRPr sz="1600">
              <a:solidFill>
                <a:srgbClr val="3C63AB"/>
              </a:solidFill>
              <a:latin typeface="Courier New"/>
              <a:ea typeface="Courier New"/>
              <a:cs typeface="Courier New"/>
              <a:sym typeface="Courier New"/>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rPr lang="es">
                <a:solidFill>
                  <a:srgbClr val="3C63AB"/>
                </a:solidFill>
              </a:rPr>
              <a:t>Para esto se deben seguir los siguientes pasos:</a:t>
            </a:r>
            <a:endParaRPr>
              <a:solidFill>
                <a:srgbClr val="3C63AB"/>
              </a:solidFill>
            </a:endParaRPr>
          </a:p>
          <a:p>
            <a:pPr indent="-317500" lvl="0" marL="914400" rtl="0" algn="just">
              <a:lnSpc>
                <a:spcPct val="90000"/>
              </a:lnSpc>
              <a:spcBef>
                <a:spcPts val="900"/>
              </a:spcBef>
              <a:spcAft>
                <a:spcPts val="0"/>
              </a:spcAft>
              <a:buClr>
                <a:srgbClr val="3C63AB"/>
              </a:buClr>
              <a:buSzPts val="1400"/>
              <a:buAutoNum type="arabicPeriod"/>
            </a:pPr>
            <a:r>
              <a:rPr lang="es">
                <a:solidFill>
                  <a:srgbClr val="3C63AB"/>
                </a:solidFill>
              </a:rPr>
              <a:t>Configurar el repositorio en GitHub</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Crear proyecto en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Conectar el proyecto Flutter con Firebase</a:t>
            </a:r>
            <a:endParaRPr>
              <a:solidFill>
                <a:srgbClr val="3C63AB"/>
              </a:solidFill>
            </a:endParaRPr>
          </a:p>
          <a:p>
            <a:pPr indent="-317500" lvl="0" marL="914400" rtl="0" algn="just">
              <a:lnSpc>
                <a:spcPct val="90000"/>
              </a:lnSpc>
              <a:spcBef>
                <a:spcPts val="0"/>
              </a:spcBef>
              <a:spcAft>
                <a:spcPts val="0"/>
              </a:spcAft>
              <a:buClr>
                <a:srgbClr val="3C63AB"/>
              </a:buClr>
              <a:buSzPts val="1400"/>
              <a:buAutoNum type="arabicPeriod"/>
            </a:pPr>
            <a:r>
              <a:rPr lang="es">
                <a:solidFill>
                  <a:srgbClr val="3C63AB"/>
                </a:solidFill>
              </a:rPr>
              <a:t>Configurar la acción de GitHub</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ge8682efe35_0_76"/>
          <p:cNvSpPr txBox="1"/>
          <p:nvPr/>
        </p:nvSpPr>
        <p:spPr>
          <a:xfrm>
            <a:off x="802600" y="816350"/>
            <a:ext cx="73803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05" name="Google Shape;405;ge8682efe35_0_76"/>
          <p:cNvSpPr txBox="1"/>
          <p:nvPr/>
        </p:nvSpPr>
        <p:spPr>
          <a:xfrm>
            <a:off x="802600" y="1416900"/>
            <a:ext cx="72027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el repositorio en GitHub</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Abrimos GitHub y </a:t>
            </a:r>
            <a:r>
              <a:rPr lang="es" sz="1500">
                <a:solidFill>
                  <a:srgbClr val="3C63AB"/>
                </a:solidFill>
              </a:rPr>
              <a:t>creamos</a:t>
            </a:r>
            <a:r>
              <a:rPr lang="es" sz="1500">
                <a:solidFill>
                  <a:srgbClr val="3C63AB"/>
                </a:solidFill>
              </a:rPr>
              <a:t> un nuevo repositorio, con el nombre que queramos. Una vez lo hayamos creado, debemos subir la aplicación. Para eso, ejecutamos los siguientes comandos desde el terminal, en la ruta del proyecto, cambiando el enlace de nuestro </a:t>
            </a:r>
            <a:r>
              <a:rPr lang="es" sz="1500">
                <a:solidFill>
                  <a:srgbClr val="3C63AB"/>
                </a:solidFill>
              </a:rPr>
              <a:t>repositorio</a:t>
            </a:r>
            <a:r>
              <a:rPr lang="es" sz="1500">
                <a:solidFill>
                  <a:srgbClr val="3C63AB"/>
                </a:solidFill>
              </a:rPr>
              <a:t>:</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sz="1500">
              <a:solidFill>
                <a:srgbClr val="3C63AB"/>
              </a:solidFill>
            </a:endParaRPr>
          </a:p>
          <a:p>
            <a:pPr indent="0" lvl="0" marL="0" rtl="0" algn="just">
              <a:lnSpc>
                <a:spcPct val="90000"/>
              </a:lnSpc>
              <a:spcBef>
                <a:spcPts val="900"/>
              </a:spcBef>
              <a:spcAft>
                <a:spcPts val="0"/>
              </a:spcAft>
              <a:buNone/>
            </a:pPr>
            <a:r>
              <a:t/>
            </a:r>
            <a:endParaRPr b="1" sz="18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06" name="Google Shape;406;ge8682efe35_0_76"/>
          <p:cNvPicPr preferRelativeResize="0"/>
          <p:nvPr/>
        </p:nvPicPr>
        <p:blipFill>
          <a:blip r:embed="rId4">
            <a:alphaModFix/>
          </a:blip>
          <a:stretch>
            <a:fillRect/>
          </a:stretch>
        </p:blipFill>
        <p:spPr>
          <a:xfrm>
            <a:off x="2681700" y="2713438"/>
            <a:ext cx="3028950" cy="1228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ge8682efe35_0_84"/>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2900">
                <a:solidFill>
                  <a:srgbClr val="E83464"/>
                </a:solidFill>
              </a:rPr>
              <a:t>Plan de pruebas: Integración continua </a:t>
            </a:r>
            <a:endParaRPr b="1" sz="2900">
              <a:solidFill>
                <a:srgbClr val="E83464"/>
              </a:solidFill>
            </a:endParaRPr>
          </a:p>
        </p:txBody>
      </p:sp>
      <p:sp>
        <p:nvSpPr>
          <p:cNvPr id="412" name="Google Shape;412;ge8682efe35_0_84"/>
          <p:cNvSpPr txBox="1"/>
          <p:nvPr/>
        </p:nvSpPr>
        <p:spPr>
          <a:xfrm>
            <a:off x="700150" y="1416900"/>
            <a:ext cx="73053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Crear proyecto en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Para poder subir el proyecto a Firebase Hosting, debemos primero crear un proyecto en la </a:t>
            </a:r>
            <a:r>
              <a:rPr lang="es" u="sng">
                <a:solidFill>
                  <a:schemeClr val="hlink"/>
                </a:solidFill>
                <a:hlinkClick r:id="rId4"/>
              </a:rPr>
              <a:t>consola de Firebase</a:t>
            </a:r>
            <a:r>
              <a:rPr lang="es">
                <a:solidFill>
                  <a:srgbClr val="3C63AB"/>
                </a:solidFill>
              </a:rPr>
              <a:t>. Pulsamos sobre «Agregar proyecto» y le damos un nombre. El habilitar Google Analytics es opcional y seguimos los pasos ahí.</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13" name="Google Shape;413;ge8682efe35_0_84"/>
          <p:cNvPicPr preferRelativeResize="0"/>
          <p:nvPr/>
        </p:nvPicPr>
        <p:blipFill>
          <a:blip r:embed="rId5">
            <a:alphaModFix/>
          </a:blip>
          <a:stretch>
            <a:fillRect/>
          </a:stretch>
        </p:blipFill>
        <p:spPr>
          <a:xfrm>
            <a:off x="2971449" y="2571750"/>
            <a:ext cx="2216175" cy="2334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ge8682efe35_0_9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a:t>
            </a:r>
            <a:r>
              <a:rPr b="1" lang="es" sz="3000">
                <a:solidFill>
                  <a:srgbClr val="E83464"/>
                </a:solidFill>
              </a:rPr>
              <a:t>pruebas</a:t>
            </a:r>
            <a:r>
              <a:rPr b="1" lang="es" sz="3000">
                <a:solidFill>
                  <a:srgbClr val="E83464"/>
                </a:solidFill>
              </a:rPr>
              <a:t>: Integración continua </a:t>
            </a:r>
            <a:endParaRPr b="1" sz="3000">
              <a:solidFill>
                <a:srgbClr val="E83464"/>
              </a:solidFill>
            </a:endParaRPr>
          </a:p>
        </p:txBody>
      </p:sp>
      <p:sp>
        <p:nvSpPr>
          <p:cNvPr id="419" name="Google Shape;419;ge8682efe35_0_93"/>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Ahora que tenemos creados los dos proyectos y el repositorio en GitHub, es hora de conectar el proyecto que estamos haciendo con Flutter con Firebase. Para ello tenemos que utilizar Firebase CLI para ejecutar sus comandos desde un terminal. Por lo tanto, debemos instalar primero Firebase CLI. Si tenemos Node.js y npm en nuestro ordenador, podemos instalarlo fácilmente con el siguiente comando («-g» hará que se instale de manera global en nuestro ordenador):</a:t>
            </a:r>
            <a:endParaRPr>
              <a:solidFill>
                <a:srgbClr val="3C63AB"/>
              </a:solidFill>
            </a:endParaRPr>
          </a:p>
          <a:p>
            <a:pPr indent="0" lvl="0" marL="0" rtl="0" algn="just">
              <a:lnSpc>
                <a:spcPct val="90000"/>
              </a:lnSpc>
              <a:spcBef>
                <a:spcPts val="900"/>
              </a:spcBef>
              <a:spcAft>
                <a:spcPts val="0"/>
              </a:spcAft>
              <a:buNone/>
            </a:pPr>
            <a:r>
              <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Una vez hayamos terminado la instalación, debemos iniciar sesión. Para ello abrimos un terminal (o continuamos con la que teníamos abierta) y navegamos hasta la ruta del proyecto de Flutter (este paso no es necesario en este punto pero lo va a ser más adelante). Escribimos el siguiente comando:</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20" name="Google Shape;420;ge8682efe35_0_93"/>
          <p:cNvPicPr preferRelativeResize="0"/>
          <p:nvPr/>
        </p:nvPicPr>
        <p:blipFill>
          <a:blip r:embed="rId4">
            <a:alphaModFix/>
          </a:blip>
          <a:stretch>
            <a:fillRect/>
          </a:stretch>
        </p:blipFill>
        <p:spPr>
          <a:xfrm>
            <a:off x="2962275" y="2961350"/>
            <a:ext cx="2419350" cy="266700"/>
          </a:xfrm>
          <a:prstGeom prst="rect">
            <a:avLst/>
          </a:prstGeom>
          <a:noFill/>
          <a:ln>
            <a:noFill/>
          </a:ln>
        </p:spPr>
      </p:pic>
      <p:pic>
        <p:nvPicPr>
          <p:cNvPr id="421" name="Google Shape;421;ge8682efe35_0_93"/>
          <p:cNvPicPr preferRelativeResize="0"/>
          <p:nvPr/>
        </p:nvPicPr>
        <p:blipFill>
          <a:blip r:embed="rId5">
            <a:alphaModFix/>
          </a:blip>
          <a:stretch>
            <a:fillRect/>
          </a:stretch>
        </p:blipFill>
        <p:spPr>
          <a:xfrm>
            <a:off x="3297200" y="4297300"/>
            <a:ext cx="1514475" cy="30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ge8682efe35_0_10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27" name="Google Shape;427;ge8682efe35_0_103"/>
          <p:cNvSpPr txBox="1"/>
          <p:nvPr/>
        </p:nvSpPr>
        <p:spPr>
          <a:xfrm>
            <a:off x="639150" y="1416900"/>
            <a:ext cx="73662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Conectar el proyecto Flutter con Firebase</a:t>
            </a:r>
            <a:endParaRPr b="1">
              <a:solidFill>
                <a:srgbClr val="3C63AB"/>
              </a:solidFill>
            </a:endParaRPr>
          </a:p>
          <a:p>
            <a:pPr indent="0" lvl="0" marL="0" rtl="0" algn="just">
              <a:lnSpc>
                <a:spcPct val="90000"/>
              </a:lnSpc>
              <a:spcBef>
                <a:spcPts val="900"/>
              </a:spcBef>
              <a:spcAft>
                <a:spcPts val="0"/>
              </a:spcAft>
              <a:buNone/>
            </a:pPr>
            <a:r>
              <a:rPr lang="es">
                <a:solidFill>
                  <a:srgbClr val="3C63AB"/>
                </a:solidFill>
              </a:rPr>
              <a:t>Ese comando nos abrirá una ventana en el navegador en la que tenemos que iniciar sesión con el mismo usuario que hemos utilizado para crear el proyecto en Firebase. Una vez hayamos iniciado sesión, nos saldrá un mensaje como el siguiente:</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a:solidFill>
                <a:srgbClr val="3C63AB"/>
              </a:solidFill>
            </a:endParaRPr>
          </a:p>
          <a:p>
            <a:pPr indent="0" lvl="0" marL="0" rtl="0" algn="just">
              <a:lnSpc>
                <a:spcPct val="90000"/>
              </a:lnSpc>
              <a:spcBef>
                <a:spcPts val="900"/>
              </a:spcBef>
              <a:spcAft>
                <a:spcPts val="0"/>
              </a:spcAft>
              <a:buNone/>
            </a:pPr>
            <a:r>
              <a:t/>
            </a:r>
            <a:endParaRPr b="1" sz="17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Ahora podemos volver al terminal y veremos que se ha iniciado sesión correctamente. Ahora debemos conectar la aplicación con el proyecto en Firebase. Para ello, escribimos en el terminal, estando en la ruta de la aplicación, el siguiente comando: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28" name="Google Shape;428;ge8682efe35_0_103"/>
          <p:cNvPicPr preferRelativeResize="0"/>
          <p:nvPr/>
        </p:nvPicPr>
        <p:blipFill>
          <a:blip r:embed="rId4">
            <a:alphaModFix/>
          </a:blip>
          <a:stretch>
            <a:fillRect/>
          </a:stretch>
        </p:blipFill>
        <p:spPr>
          <a:xfrm>
            <a:off x="2783748" y="2398225"/>
            <a:ext cx="2629449" cy="1230000"/>
          </a:xfrm>
          <a:prstGeom prst="rect">
            <a:avLst/>
          </a:prstGeom>
          <a:noFill/>
          <a:ln>
            <a:noFill/>
          </a:ln>
        </p:spPr>
      </p:pic>
      <p:pic>
        <p:nvPicPr>
          <p:cNvPr id="429" name="Google Shape;429;ge8682efe35_0_103"/>
          <p:cNvPicPr preferRelativeResize="0"/>
          <p:nvPr/>
        </p:nvPicPr>
        <p:blipFill>
          <a:blip r:embed="rId5">
            <a:alphaModFix/>
          </a:blip>
          <a:stretch>
            <a:fillRect/>
          </a:stretch>
        </p:blipFill>
        <p:spPr>
          <a:xfrm>
            <a:off x="3078725" y="4423450"/>
            <a:ext cx="1971675" cy="400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ge8682efe35_0_1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lang="es" sz="3000">
                <a:solidFill>
                  <a:srgbClr val="E83464"/>
                </a:solidFill>
              </a:rPr>
              <a:t>Plan de pruebas: Integración continua </a:t>
            </a:r>
            <a:endParaRPr sz="3000">
              <a:solidFill>
                <a:srgbClr val="E83464"/>
              </a:solidFill>
            </a:endParaRPr>
          </a:p>
        </p:txBody>
      </p:sp>
      <p:sp>
        <p:nvSpPr>
          <p:cNvPr id="435" name="Google Shape;435;ge8682efe35_0_115"/>
          <p:cNvSpPr txBox="1"/>
          <p:nvPr/>
        </p:nvSpPr>
        <p:spPr>
          <a:xfrm>
            <a:off x="386925" y="1416900"/>
            <a:ext cx="7618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rtl="0" algn="just">
              <a:lnSpc>
                <a:spcPct val="90000"/>
              </a:lnSpc>
              <a:spcBef>
                <a:spcPts val="900"/>
              </a:spcBef>
              <a:spcAft>
                <a:spcPts val="0"/>
              </a:spcAft>
              <a:buNone/>
            </a:pPr>
            <a:r>
              <a:rPr lang="es" sz="1500">
                <a:solidFill>
                  <a:srgbClr val="3C63AB"/>
                </a:solidFill>
              </a:rPr>
              <a:t>Ese </a:t>
            </a:r>
            <a:r>
              <a:rPr lang="es" sz="1500">
                <a:solidFill>
                  <a:srgbClr val="3C63AB"/>
                </a:solidFill>
              </a:rPr>
              <a:t>comando nos va a hacer algunas preguntas para configurar el proyecto. Lo primero que nos pide es elegir o crear un proyecto, en este caso, como hemos creado el proyecto antes en la consola de Firebase, seleccionamos «Use an existing project». Cuando nos salgan los proyectos que tenemos en nuestra cuenta, utilizamos las flechas del teclado para seleccionar el proyecto.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36" name="Google Shape;436;ge8682efe35_0_115"/>
          <p:cNvPicPr preferRelativeResize="0"/>
          <p:nvPr/>
        </p:nvPicPr>
        <p:blipFill>
          <a:blip r:embed="rId4">
            <a:alphaModFix/>
          </a:blip>
          <a:stretch>
            <a:fillRect/>
          </a:stretch>
        </p:blipFill>
        <p:spPr>
          <a:xfrm>
            <a:off x="1676050" y="2804975"/>
            <a:ext cx="5470000" cy="1002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ge8682efe35_0_12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42" name="Google Shape;442;ge8682efe35_0_125"/>
          <p:cNvSpPr txBox="1"/>
          <p:nvPr/>
        </p:nvSpPr>
        <p:spPr>
          <a:xfrm>
            <a:off x="715525" y="1416900"/>
            <a:ext cx="72900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El siguiente paso es escribir la ruta donde van a estar los ficheros que queremos que se suban y hagan públicos. Por defecto, el valor es «public» pero nosotros lo debemos cambiar a la ruta donde se encuentran los ficheros de la versión web de una aplicación de Flutter, «build/web». Y luego nos pregunta si queremos configurar el proyecto como un single-page app. Como Flutter trabaja, de momento, con este tipo de aplicaciones, debemos escribir que sí.</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nos pregunta si queremos configurar la construcción y despliegue de nuestras aplicaciones con GitHub. Escribiremos que sí, para que nos configure una variable secreta en GitHub que nos sirve para hacer el despliegue. Si en este paso hemos escrito que no, podemos configurar la variable secreta después con el comando firebase init hosting:github</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ge8682efe35_0_134"/>
          <p:cNvSpPr txBox="1"/>
          <p:nvPr/>
        </p:nvSpPr>
        <p:spPr>
          <a:xfrm>
            <a:off x="884575" y="816350"/>
            <a:ext cx="72984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48" name="Google Shape;448;ge8682efe35_0_134"/>
          <p:cNvSpPr txBox="1"/>
          <p:nvPr/>
        </p:nvSpPr>
        <p:spPr>
          <a:xfrm>
            <a:off x="971675" y="1416900"/>
            <a:ext cx="703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Nos va a pedir que iniciemos sesión en GitHub para así poder configurar el repositorio remoto. Una vez hayamos iniciado sesión, nos pedirá el repositorio que queremos configurar. Por defecto viene escrito el repositorio al que se ha subido el proyecto, pero si no fuera correcto, podemos cambiarlo.</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Después nos preguntará si queremos establecer un flujo de trabajo después de cada deploy y otro después de cada pull request. A las dos preguntas vamos a responder que no. Sin embargo, debido a un bug, es posible que nos cree uno de los dos flujos, así que lo eliminaremos de nuestro directorio de trabajo</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ge8682efe35_0_141"/>
          <p:cNvSpPr txBox="1"/>
          <p:nvPr/>
        </p:nvSpPr>
        <p:spPr>
          <a:xfrm>
            <a:off x="1022900" y="816350"/>
            <a:ext cx="71601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54" name="Google Shape;454;ge8682efe35_0_141"/>
          <p:cNvSpPr txBox="1"/>
          <p:nvPr/>
        </p:nvSpPr>
        <p:spPr>
          <a:xfrm>
            <a:off x="1022900" y="1416900"/>
            <a:ext cx="6982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Conectar el proyecto Flutter con Firebase</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¿Finalmente, debemos subir los ficheros de configuración de Firebase al repositorio remoto. Volvemos al terminal, añadimos los archivos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add .</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 creamos un commit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commit -m "firebase configuration"</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rPr lang="es" sz="1500">
                <a:solidFill>
                  <a:srgbClr val="3C63AB"/>
                </a:solidFill>
              </a:rPr>
              <a:t>y los subimos con</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latin typeface="Courier New"/>
                <a:ea typeface="Courier New"/>
                <a:cs typeface="Courier New"/>
                <a:sym typeface="Courier New"/>
              </a:rPr>
              <a:t>git push</a:t>
            </a:r>
            <a:endParaRPr sz="15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ge8682efe35_0_152"/>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60" name="Google Shape;460;ge8682efe35_0_152"/>
          <p:cNvSpPr txBox="1"/>
          <p:nvPr/>
        </p:nvSpPr>
        <p:spPr>
          <a:xfrm>
            <a:off x="674525" y="1416900"/>
            <a:ext cx="7330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El último paso a seguir va a ser configurar el flujo de trabajo que queremos con GitHub Actions para poder hacer build del proyecto, generando los archivos que componen la versión web y desplegarlos en Firebase Hosting.</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Desde GitHub, abrimos la pestaña de «Code», pulsamos sobre «Add file» y después «Create new file».</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61" name="Google Shape;461;ge8682efe35_0_152"/>
          <p:cNvPicPr preferRelativeResize="0"/>
          <p:nvPr/>
        </p:nvPicPr>
        <p:blipFill>
          <a:blip r:embed="rId4">
            <a:alphaModFix/>
          </a:blip>
          <a:stretch>
            <a:fillRect/>
          </a:stretch>
        </p:blipFill>
        <p:spPr>
          <a:xfrm>
            <a:off x="1342175" y="2998671"/>
            <a:ext cx="5862351" cy="119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e8682efe35_0_0"/>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500">
                <a:solidFill>
                  <a:srgbClr val="E83464"/>
                </a:solidFill>
              </a:rPr>
              <a:t>Pruebas Unitarias.</a:t>
            </a:r>
            <a:endParaRPr b="1" sz="2800">
              <a:solidFill>
                <a:srgbClr val="E83464"/>
              </a:solidFill>
              <a:latin typeface="Arial"/>
              <a:ea typeface="Arial"/>
              <a:cs typeface="Arial"/>
              <a:sym typeface="Arial"/>
            </a:endParaRPr>
          </a:p>
        </p:txBody>
      </p:sp>
      <p:sp>
        <p:nvSpPr>
          <p:cNvPr id="168" name="Google Shape;168;ge8682efe35_0_0"/>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b="0" i="0" sz="2200" u="none" cap="none" strike="noStrike">
              <a:solidFill>
                <a:srgbClr val="3D63A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ge8682efe35_0_160"/>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67" name="Google Shape;467;ge8682efe35_0_160"/>
          <p:cNvSpPr txBox="1"/>
          <p:nvPr/>
        </p:nvSpPr>
        <p:spPr>
          <a:xfrm>
            <a:off x="756500" y="1416900"/>
            <a:ext cx="7248900" cy="21915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nombre del fichero vamos a escribir «.github/workflows/deploy_flutter_to_firebase.yml».</a:t>
            </a:r>
            <a:endParaRPr sz="15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En el fichero vamos a añadir lo siguiente, cambiando el valor de firebaseServiceAccount por la variable secreta de nuestro repositorio y projectId por el identificador del proyecto en Firebase (es muy importante que los cambiemos, si no no va a funcionar):</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457200" marR="0" rtl="0" algn="just">
              <a:lnSpc>
                <a:spcPct val="90000"/>
              </a:lnSpc>
              <a:spcBef>
                <a:spcPts val="900"/>
              </a:spcBef>
              <a:spcAft>
                <a:spcPts val="0"/>
              </a:spcAft>
              <a:buNone/>
            </a:pPr>
            <a:r>
              <a:t/>
            </a:r>
            <a:endParaRPr sz="17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ge8682efe35_0_168"/>
          <p:cNvSpPr txBox="1"/>
          <p:nvPr/>
        </p:nvSpPr>
        <p:spPr>
          <a:xfrm>
            <a:off x="639150" y="1872375"/>
            <a:ext cx="2806800" cy="11502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73" name="Google Shape;473;ge8682efe35_0_168"/>
          <p:cNvSpPr txBox="1"/>
          <p:nvPr/>
        </p:nvSpPr>
        <p:spPr>
          <a:xfrm>
            <a:off x="639150" y="3065250"/>
            <a:ext cx="2484300" cy="11502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500">
                <a:solidFill>
                  <a:srgbClr val="3C63AB"/>
                </a:solidFill>
              </a:rPr>
              <a:t>Configurar la acción de GitHub</a:t>
            </a:r>
            <a:endParaRPr b="1"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4" name="Google Shape;474;ge8682efe35_0_168"/>
          <p:cNvPicPr preferRelativeResize="0"/>
          <p:nvPr/>
        </p:nvPicPr>
        <p:blipFill>
          <a:blip r:embed="rId4">
            <a:alphaModFix/>
          </a:blip>
          <a:stretch>
            <a:fillRect/>
          </a:stretch>
        </p:blipFill>
        <p:spPr>
          <a:xfrm>
            <a:off x="3501225" y="273325"/>
            <a:ext cx="3894700" cy="4474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ge8682efe35_0_17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 Integración continua </a:t>
            </a:r>
            <a:endParaRPr b="1" sz="3000">
              <a:solidFill>
                <a:srgbClr val="E83464"/>
              </a:solidFill>
            </a:endParaRPr>
          </a:p>
        </p:txBody>
      </p:sp>
      <p:sp>
        <p:nvSpPr>
          <p:cNvPr id="480" name="Google Shape;480;ge8682efe35_0_175"/>
          <p:cNvSpPr txBox="1"/>
          <p:nvPr/>
        </p:nvSpPr>
        <p:spPr>
          <a:xfrm>
            <a:off x="761625" y="1639400"/>
            <a:ext cx="3352800" cy="28728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a:solidFill>
                  <a:srgbClr val="3C63AB"/>
                </a:solidFill>
              </a:rPr>
              <a:t>Configurar la acción de GitHub</a:t>
            </a:r>
            <a:endParaRPr b="1">
              <a:solidFill>
                <a:srgbClr val="3C63AB"/>
              </a:solidFill>
            </a:endParaRPr>
          </a:p>
          <a:p>
            <a:pPr indent="0" lvl="0" marL="0" marR="0" rtl="0" algn="just">
              <a:lnSpc>
                <a:spcPct val="90000"/>
              </a:lnSpc>
              <a:spcBef>
                <a:spcPts val="900"/>
              </a:spcBef>
              <a:spcAft>
                <a:spcPts val="0"/>
              </a:spcAft>
              <a:buNone/>
            </a:pPr>
            <a:r>
              <a:rPr lang="es">
                <a:solidFill>
                  <a:srgbClr val="3C63AB"/>
                </a:solidFill>
              </a:rPr>
              <a:t>Una vez tengamos el fichero con las instrucciones y modificado con nuestros valores, podemos hacer commit del fichero. Podemos ir a la pestaña «Actions» y ver que se está ejecutando. Esta acción la podemos pulsar para ver cómo se ejecutan todos los pasos uno a uno. Si hemos seguido los pasos correctamente, deberíamos ver el siguiente resultado:</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81" name="Google Shape;481;ge8682efe35_0_175"/>
          <p:cNvPicPr preferRelativeResize="0"/>
          <p:nvPr/>
        </p:nvPicPr>
        <p:blipFill>
          <a:blip r:embed="rId4">
            <a:alphaModFix/>
          </a:blip>
          <a:stretch>
            <a:fillRect/>
          </a:stretch>
        </p:blipFill>
        <p:spPr>
          <a:xfrm>
            <a:off x="4347725" y="1582950"/>
            <a:ext cx="3777001" cy="26163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gf243f97938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ea0ba12c3d_0_15"/>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pruebas:Unitarias</a:t>
            </a:r>
            <a:endParaRPr b="1" sz="3000">
              <a:solidFill>
                <a:srgbClr val="E83464"/>
              </a:solidFill>
            </a:endParaRPr>
          </a:p>
        </p:txBody>
      </p:sp>
      <p:sp>
        <p:nvSpPr>
          <p:cNvPr id="174" name="Google Shape;174;gea0ba12c3d_0_15"/>
          <p:cNvSpPr txBox="1"/>
          <p:nvPr/>
        </p:nvSpPr>
        <p:spPr>
          <a:xfrm>
            <a:off x="691725" y="1569300"/>
            <a:ext cx="7319100" cy="3095400"/>
          </a:xfrm>
          <a:prstGeom prst="rect">
            <a:avLst/>
          </a:prstGeom>
          <a:noFill/>
          <a:ln>
            <a:noFill/>
          </a:ln>
        </p:spPr>
        <p:txBody>
          <a:bodyPr anchorCtr="0" anchor="t" bIns="34275" lIns="0" spcFirstLastPara="1" rIns="0" wrap="square" tIns="34275">
            <a:noAutofit/>
          </a:bodyPr>
          <a:lstStyle/>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Un unit test prueba una sola función, método o clase.</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El objetivo de una prueba unitaria es verificar la exactitud de una unidad lógica bajo una variedad de condiciones.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dependencias externas de la unidad bajo prueba son generalmente simuladas para controlar sus resultados.</a:t>
            </a:r>
            <a:endParaRPr>
              <a:solidFill>
                <a:srgbClr val="3C63AB"/>
              </a:solidFill>
            </a:endParaRPr>
          </a:p>
          <a:p>
            <a:pPr indent="0" lvl="0" marL="457200" marR="0" rtl="0" algn="just">
              <a:lnSpc>
                <a:spcPct val="90000"/>
              </a:lnSpc>
              <a:spcBef>
                <a:spcPts val="900"/>
              </a:spcBef>
              <a:spcAft>
                <a:spcPts val="0"/>
              </a:spcAft>
              <a:buNone/>
            </a:pPr>
            <a:r>
              <a:rPr lang="es">
                <a:solidFill>
                  <a:srgbClr val="3C63AB"/>
                </a:solidFill>
              </a:rPr>
              <a:t> </a:t>
            </a:r>
            <a:endParaRPr>
              <a:solidFill>
                <a:srgbClr val="3C63AB"/>
              </a:solidFill>
            </a:endParaRPr>
          </a:p>
          <a:p>
            <a:pPr indent="-317500" lvl="0" marL="457200" marR="0" rtl="0" algn="just">
              <a:lnSpc>
                <a:spcPct val="90000"/>
              </a:lnSpc>
              <a:spcBef>
                <a:spcPts val="900"/>
              </a:spcBef>
              <a:spcAft>
                <a:spcPts val="0"/>
              </a:spcAft>
              <a:buClr>
                <a:srgbClr val="3C63AB"/>
              </a:buClr>
              <a:buSzPts val="1400"/>
              <a:buChar char="●"/>
            </a:pPr>
            <a:r>
              <a:rPr lang="es">
                <a:solidFill>
                  <a:srgbClr val="3C63AB"/>
                </a:solidFill>
              </a:rPr>
              <a:t>Las pruebas unitarias generalmente no leen ni escriben en disco, ni se renderizan en pantalla, ni reciben acciones del usuario desde fuera del proceso que ejecuta la prueba.</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178" name="Shape 178"/>
        <p:cNvGrpSpPr/>
        <p:nvPr/>
      </p:nvGrpSpPr>
      <p:grpSpPr>
        <a:xfrm>
          <a:off x="0" y="0"/>
          <a:ext cx="0" cy="0"/>
          <a:chOff x="0" y="0"/>
          <a:chExt cx="0" cy="0"/>
        </a:xfrm>
      </p:grpSpPr>
      <p:sp>
        <p:nvSpPr>
          <p:cNvPr id="179" name="Google Shape;179;gea0ba12c3d_0_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pruebas:Unitarias</a:t>
            </a:r>
            <a:endParaRPr b="1" sz="3000">
              <a:solidFill>
                <a:srgbClr val="E83464"/>
              </a:solidFill>
            </a:endParaRPr>
          </a:p>
        </p:txBody>
      </p:sp>
      <p:sp>
        <p:nvSpPr>
          <p:cNvPr id="180" name="Google Shape;180;gea0ba12c3d_0_7"/>
          <p:cNvSpPr txBox="1"/>
          <p:nvPr/>
        </p:nvSpPr>
        <p:spPr>
          <a:xfrm>
            <a:off x="684050" y="1509100"/>
            <a:ext cx="7618500" cy="30954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Se siguen los siguientes </a:t>
            </a:r>
            <a:r>
              <a:rPr lang="es" sz="1500">
                <a:solidFill>
                  <a:srgbClr val="3C63AB"/>
                </a:solidFill>
                <a:extLst>
                  <a:ext uri="http://customooxmlschemas.google.com/">
                    <go:slidesCustomData xmlns:go="http://customooxmlschemas.google.com/" textRoundtripDataId="0"/>
                  </a:ext>
                </a:extLst>
              </a:rPr>
              <a:t>pasos</a:t>
            </a:r>
            <a:r>
              <a:rPr lang="es" sz="1500">
                <a:solidFill>
                  <a:srgbClr val="3C63AB"/>
                </a:solidFill>
              </a:rPr>
              <a:t> :</a:t>
            </a:r>
            <a:endParaRPr sz="1500">
              <a:solidFill>
                <a:srgbClr val="3C63AB"/>
              </a:solidFill>
            </a:endParaRPr>
          </a:p>
          <a:p>
            <a:pPr indent="-323850" lvl="0" marL="914400" marR="0" rtl="0" algn="just">
              <a:lnSpc>
                <a:spcPct val="90000"/>
              </a:lnSpc>
              <a:spcBef>
                <a:spcPts val="900"/>
              </a:spcBef>
              <a:spcAft>
                <a:spcPts val="0"/>
              </a:spcAft>
              <a:buClr>
                <a:srgbClr val="3C63AB"/>
              </a:buClr>
              <a:buSzPts val="1500"/>
              <a:buChar char="●"/>
            </a:pPr>
            <a:r>
              <a:rPr lang="es" sz="1500">
                <a:solidFill>
                  <a:srgbClr val="3C63AB"/>
                </a:solidFill>
              </a:rPr>
              <a:t>Agrega la dependencia test o flutter_test</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 archivo de prueba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Crea una clase para probarla</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Escribe un test para nuestra clase</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Combina múltiples tests en un group</a:t>
            </a:r>
            <a:endParaRPr sz="1500">
              <a:solidFill>
                <a:srgbClr val="3C63AB"/>
              </a:solidFill>
            </a:endParaRPr>
          </a:p>
          <a:p>
            <a:pPr indent="-323850" lvl="0" marL="914400" marR="0" rtl="0" algn="just">
              <a:lnSpc>
                <a:spcPct val="90000"/>
              </a:lnSpc>
              <a:spcBef>
                <a:spcPts val="0"/>
              </a:spcBef>
              <a:spcAft>
                <a:spcPts val="0"/>
              </a:spcAft>
              <a:buClr>
                <a:srgbClr val="3C63AB"/>
              </a:buClr>
              <a:buSzPts val="1500"/>
              <a:buChar char="●"/>
            </a:pPr>
            <a:r>
              <a:rPr lang="es" sz="1500">
                <a:solidFill>
                  <a:srgbClr val="3C63AB"/>
                </a:solidFill>
              </a:rPr>
              <a:t>Ejecuta las pruebas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sz="1500" u="none" cap="none" strike="noStrike">
                <a:solidFill>
                  <a:srgbClr val="3C63AB"/>
                </a:solidFill>
                <a:latin typeface="Arial"/>
                <a:ea typeface="Arial"/>
                <a:cs typeface="Arial"/>
                <a:sym typeface="Arial"/>
              </a:rPr>
              <a:t>.</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184" name="Shape 184"/>
        <p:cNvGrpSpPr/>
        <p:nvPr/>
      </p:nvGrpSpPr>
      <p:grpSpPr>
        <a:xfrm>
          <a:off x="0" y="0"/>
          <a:ext cx="0" cy="0"/>
          <a:chOff x="0" y="0"/>
          <a:chExt cx="0" cy="0"/>
        </a:xfrm>
      </p:grpSpPr>
      <p:sp>
        <p:nvSpPr>
          <p:cNvPr id="185" name="Google Shape;185;gea0ba12c3d_0_27"/>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pruebas:Unitarias</a:t>
            </a:r>
            <a:endParaRPr b="1" sz="3000">
              <a:solidFill>
                <a:srgbClr val="E83464"/>
              </a:solidFill>
            </a:endParaRPr>
          </a:p>
        </p:txBody>
      </p:sp>
      <p:sp>
        <p:nvSpPr>
          <p:cNvPr id="186" name="Google Shape;186;gea0ba12c3d_0_27"/>
          <p:cNvSpPr txBox="1"/>
          <p:nvPr/>
        </p:nvSpPr>
        <p:spPr>
          <a:xfrm>
            <a:off x="691725" y="1569300"/>
            <a:ext cx="76185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800">
                <a:solidFill>
                  <a:srgbClr val="3C63AB"/>
                </a:solidFill>
              </a:rPr>
              <a:t>Agrega la dependencia test o flutter_test:</a:t>
            </a:r>
            <a:endParaRPr b="1" sz="1800">
              <a:solidFill>
                <a:srgbClr val="3C63AB"/>
              </a:solidFill>
            </a:endParaRPr>
          </a:p>
          <a:p>
            <a:pPr indent="0" lvl="0" marL="0" marR="0" rtl="0" algn="just">
              <a:lnSpc>
                <a:spcPct val="90000"/>
              </a:lnSpc>
              <a:spcBef>
                <a:spcPts val="900"/>
              </a:spcBef>
              <a:spcAft>
                <a:spcPts val="0"/>
              </a:spcAft>
              <a:buNone/>
            </a:pPr>
            <a:r>
              <a:rPr lang="es" sz="1500">
                <a:solidFill>
                  <a:srgbClr val="3C63AB"/>
                </a:solidFill>
              </a:rPr>
              <a:t>Para nuestras pruebas podemos usar </a:t>
            </a:r>
            <a:r>
              <a:rPr i="1" lang="es" sz="1500">
                <a:solidFill>
                  <a:srgbClr val="3C63AB"/>
                </a:solidFill>
              </a:rPr>
              <a:t>test</a:t>
            </a:r>
            <a:r>
              <a:rPr lang="es" sz="1500">
                <a:solidFill>
                  <a:srgbClr val="3C63AB"/>
                </a:solidFill>
              </a:rPr>
              <a:t> o </a:t>
            </a:r>
            <a:r>
              <a:rPr i="1" lang="es" sz="1500">
                <a:solidFill>
                  <a:srgbClr val="3C63AB"/>
                </a:solidFill>
              </a:rPr>
              <a:t>flutter_test. </a:t>
            </a:r>
            <a:r>
              <a:rPr lang="es" sz="1500">
                <a:solidFill>
                  <a:srgbClr val="3C63AB"/>
                </a:solidFill>
              </a:rPr>
              <a:t>Estos paquetes proporcionan la funcionalidad principal para escribir pruebas en Dart. Este es el mejor enfoque cuando se escriben paquetes que serán consumidos por la web, el servidor y las aplicaciones de Flutter. Si quieres usar </a:t>
            </a:r>
            <a:r>
              <a:rPr i="1" lang="es" sz="1500">
                <a:solidFill>
                  <a:srgbClr val="3C63AB"/>
                </a:solidFill>
              </a:rPr>
              <a:t>test</a:t>
            </a:r>
            <a:r>
              <a:rPr lang="es" sz="1500">
                <a:solidFill>
                  <a:srgbClr val="3C63AB"/>
                </a:solidFill>
              </a:rPr>
              <a:t> debes usar el siguiente comando y verificar que la dependencia se haya añadido:</a:t>
            </a:r>
            <a:endParaRPr b="0" sz="1600" u="none" cap="none" strike="noStrike">
              <a:solidFill>
                <a:srgbClr val="3C63AB"/>
              </a:solidFill>
              <a:latin typeface="Arial"/>
              <a:ea typeface="Arial"/>
              <a:cs typeface="Arial"/>
              <a:sym typeface="Arial"/>
            </a:endParaRPr>
          </a:p>
        </p:txBody>
      </p:sp>
      <p:pic>
        <p:nvPicPr>
          <p:cNvPr id="187" name="Google Shape;187;gea0ba12c3d_0_27"/>
          <p:cNvPicPr preferRelativeResize="0"/>
          <p:nvPr/>
        </p:nvPicPr>
        <p:blipFill>
          <a:blip r:embed="rId5">
            <a:alphaModFix/>
          </a:blip>
          <a:stretch>
            <a:fillRect/>
          </a:stretch>
        </p:blipFill>
        <p:spPr>
          <a:xfrm>
            <a:off x="4641800" y="3211162"/>
            <a:ext cx="3852700" cy="760825"/>
          </a:xfrm>
          <a:prstGeom prst="rect">
            <a:avLst/>
          </a:prstGeom>
          <a:noFill/>
          <a:ln>
            <a:noFill/>
          </a:ln>
        </p:spPr>
      </p:pic>
      <p:pic>
        <p:nvPicPr>
          <p:cNvPr id="188" name="Google Shape;188;gea0ba12c3d_0_27"/>
          <p:cNvPicPr preferRelativeResize="0"/>
          <p:nvPr/>
        </p:nvPicPr>
        <p:blipFill>
          <a:blip r:embed="rId5">
            <a:alphaModFix/>
          </a:blip>
          <a:stretch>
            <a:fillRect/>
          </a:stretch>
        </p:blipFill>
        <p:spPr>
          <a:xfrm>
            <a:off x="474125" y="3211162"/>
            <a:ext cx="3852700" cy="76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ea0ba12c3d_0_33"/>
          <p:cNvSpPr txBox="1"/>
          <p:nvPr/>
        </p:nvSpPr>
        <p:spPr>
          <a:xfrm>
            <a:off x="639150" y="816350"/>
            <a:ext cx="7543800" cy="63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None/>
            </a:pPr>
            <a:r>
              <a:rPr b="1" lang="es" sz="3000">
                <a:solidFill>
                  <a:srgbClr val="E83464"/>
                </a:solidFill>
              </a:rPr>
              <a:t>Plan de pruebas:Unitarias</a:t>
            </a:r>
            <a:endParaRPr b="1" sz="3000">
              <a:solidFill>
                <a:srgbClr val="E83464"/>
              </a:solidFill>
            </a:endParaRPr>
          </a:p>
        </p:txBody>
      </p:sp>
      <p:sp>
        <p:nvSpPr>
          <p:cNvPr id="194" name="Google Shape;194;gea0ba12c3d_0_33"/>
          <p:cNvSpPr txBox="1"/>
          <p:nvPr/>
        </p:nvSpPr>
        <p:spPr>
          <a:xfrm>
            <a:off x="761625" y="1416900"/>
            <a:ext cx="7243800" cy="3095400"/>
          </a:xfrm>
          <a:prstGeom prst="rect">
            <a:avLst/>
          </a:prstGeom>
          <a:noFill/>
          <a:ln>
            <a:noFill/>
          </a:ln>
        </p:spPr>
        <p:txBody>
          <a:bodyPr anchorCtr="0" anchor="t" bIns="34275" lIns="0" spcFirstLastPara="1" rIns="0" wrap="square" tIns="34275">
            <a:noAutofit/>
          </a:bodyPr>
          <a:lstStyle/>
          <a:p>
            <a:pPr indent="0" lvl="0" marL="0" rtl="0" algn="just">
              <a:lnSpc>
                <a:spcPct val="90000"/>
              </a:lnSpc>
              <a:spcBef>
                <a:spcPts val="900"/>
              </a:spcBef>
              <a:spcAft>
                <a:spcPts val="0"/>
              </a:spcAft>
              <a:buNone/>
            </a:pPr>
            <a:r>
              <a:rPr b="1" lang="es" sz="1700">
                <a:solidFill>
                  <a:srgbClr val="3C63AB"/>
                </a:solidFill>
              </a:rPr>
              <a:t>Crea un archivo de prueba</a:t>
            </a:r>
            <a:r>
              <a:rPr b="1" lang="es" sz="1700">
                <a:solidFill>
                  <a:srgbClr val="3C63AB"/>
                </a:solidFill>
              </a:rPr>
              <a:t>:</a:t>
            </a:r>
            <a:endParaRPr b="1" sz="1700">
              <a:solidFill>
                <a:srgbClr val="3C63AB"/>
              </a:solidFill>
            </a:endParaRPr>
          </a:p>
          <a:p>
            <a:pPr indent="0" lvl="0" marL="0" marR="0" rtl="0" algn="just">
              <a:lnSpc>
                <a:spcPct val="90000"/>
              </a:lnSpc>
              <a:spcBef>
                <a:spcPts val="900"/>
              </a:spcBef>
              <a:spcAft>
                <a:spcPts val="0"/>
              </a:spcAft>
              <a:buNone/>
            </a:pPr>
            <a:r>
              <a:rPr lang="es">
                <a:solidFill>
                  <a:srgbClr val="3C63AB"/>
                </a:solidFill>
              </a:rPr>
              <a:t>En este ejemplo, crea dos archivos: counter.dart y counter_test.dart. El archivo counter.dart contendrá una clase que quieres probar y reside en la carpeta lib. Este contiene los tests en sí y vive dentro de la carpeta de prueba. En general, los archivos de prueba deben residir dentro de una carpeta test ubicada en la raíz de tu aplicación o paquete de Flutter.</a:t>
            </a:r>
            <a:endParaRPr>
              <a:solidFill>
                <a:srgbClr val="3C63AB"/>
              </a:solidFill>
            </a:endParaRPr>
          </a:p>
          <a:p>
            <a:pPr indent="0" lvl="0" marL="0" marR="0" rtl="0" algn="just">
              <a:lnSpc>
                <a:spcPct val="90000"/>
              </a:lnSpc>
              <a:spcBef>
                <a:spcPts val="900"/>
              </a:spcBef>
              <a:spcAft>
                <a:spcPts val="0"/>
              </a:spcAft>
              <a:buNone/>
            </a:pPr>
            <a:r>
              <a:rPr lang="es">
                <a:solidFill>
                  <a:srgbClr val="3C63AB"/>
                </a:solidFill>
              </a:rPr>
              <a:t>Cuando hayas terminado, la estructura de carpetas debería verse así:</a:t>
            </a:r>
            <a:endParaRPr>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45720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rPr b="0" i="0" lang="es" u="none" cap="none" strike="noStrike">
                <a:solidFill>
                  <a:srgbClr val="3C63AB"/>
                </a:solidFill>
                <a:latin typeface="Arial"/>
                <a:ea typeface="Arial"/>
                <a:cs typeface="Arial"/>
                <a:sym typeface="Arial"/>
              </a:rPr>
              <a:t>.</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95" name="Google Shape;195;gea0ba12c3d_0_33"/>
          <p:cNvPicPr preferRelativeResize="0"/>
          <p:nvPr/>
        </p:nvPicPr>
        <p:blipFill>
          <a:blip r:embed="rId4">
            <a:alphaModFix/>
          </a:blip>
          <a:stretch>
            <a:fillRect/>
          </a:stretch>
        </p:blipFill>
        <p:spPr>
          <a:xfrm>
            <a:off x="2075306" y="3240000"/>
            <a:ext cx="3070475" cy="159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